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050e534f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050e534f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SAM is working with communities to: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Protect riparian buffers of salmon rivers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Participate in education and outreach programs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Encourage best practices for resource users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Supporting local initiatives in salmon conservation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050e534ff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050e534f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Edges of ponds or rivers which serve as important habitat for a large diversity of wildlife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Natural vegetation from the edge of the stream bank out through the riparian zone which serves as a buffer to pollutants entering a stream from runoff, controls erosion, and provides habitat and nutrient input into the stream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Riparian buffers are key to maintaining the health of rivers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Lands Act requires a 15 metre buffer on all waterways in NL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050e534f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0050e534f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Increased biodiversity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Nursery for fish and waterfowl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Filter and clean our water (including some heavy metals)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Stores carbon and help mitigate climate change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Reduces the effects of erosion and decreases siltation into freshwater habitats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Improved air quality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Mitigate flood risks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Promotes growth of native plant species which reduces invasive species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Helps native pollinator and invertebrate populations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Natural privacy screen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Shields against noise pollution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Acts as a windbreak against snow and blowing winds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050e534f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050e534f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8124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SAM encourages member communities to sign agreements protecting their salmon rivers, and encourage them to: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encourage best practice for salmon angling in their communities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advocate for and enforce proper maintenance of riparian buffers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8124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when appropriate, restore buffers and shorelines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643baf03c_0_1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11643baf03c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3" name="Google Shape;143;g11643baf03c_0_18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050e534f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050e534f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050e534f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050e534f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Atlantic Salmon</a:t>
            </a:r>
            <a:r>
              <a:rPr lang="en"/>
              <a:t>: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Anadromous fish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Born in freshwater, travel to saltwater and back to freshwater to lay their eggs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Adult Atlantic Salmon stop feeding once they reach freshwater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Return to their native stream to spawn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Life cycle is 3-8 years</a:t>
            </a: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050e534f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050e534f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Atlantic Salmon Life Cycle</a:t>
            </a:r>
            <a:r>
              <a:rPr lang="en" sz="1200"/>
              <a:t>: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Born in a freshwater stream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Start as eggs - as they grow and develop, one of the first organs to develop are their eyes - the next stage is the eyed egg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Spend approximately 2-3 years in their native stream growing and developing: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First as alevin, with their yolk sacs still attached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When they have depleted their yolk sacs, they are called fry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As they grow larger, they grow 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vertical black bars on the sides of their bodies - this is the parr stage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Once the parr marks disappear, they are in the smolt stage, which are almost ready to go out to sea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Then they are adult salmon, ready to make the journey to the ocean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Spend approximately 1-2 years traveling to the ocean, and another 2-3 years at sea growing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Then they return to their native stream to spawn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They use their olfactory senses to find their native stream - like a built in map!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Atlantic salmon, unlike many species of salmon, do not die after spawning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The kelt (adults that have already spawned) can travel back to the Atlantic Ocean to feed and recover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If they survive, they will repeat the process again in the next few years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050e534f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050e534f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050e534f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050e534f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Cultural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18390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Salmon are part of the spiritual and cultural identity of many people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18390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Indigenous peoples celebrate the annual salmon return as it assures the renewal and continuation of human and all other life</a:t>
            </a: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050e534f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0050e534f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Economical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18390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Salmon contribute to the quality of life of many people, as both food and economic profit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18390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Many communities also rely on salmon for tourism and attracting visitors to see and fish for the salmon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050e534f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0050e534f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Ecologically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18390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Salmon runs function as enormous pumps that push nutrients from the ocean to the headwaters of rivers of low productivity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18390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Salmon are considered keystone species, meaning there are many species that rely on salmon, and they are very important in maintaining biodiversity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050e534f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050e534f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Atlantic Salmon’s unique life cycle means that they rely on good river habitats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Protecting their habitat is crucial to helping support this species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What we do on land affects what happens in the water, which is why it is important to protect the riparian buffer surrounding their habitat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This is what SAM is working with community’s on…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amnl.org" TargetMode="External"/><Relationship Id="rId4" Type="http://schemas.openxmlformats.org/officeDocument/2006/relationships/hyperlink" Target="mailto:samengagement995@gmail.com" TargetMode="External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0" y="656875"/>
            <a:ext cx="8520600" cy="16812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/>
              <a:t>Atlantic Salmon Habitat Conservation</a:t>
            </a:r>
            <a:endParaRPr b="1" sz="560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254" y="2732188"/>
            <a:ext cx="2585726" cy="202392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/>
          <p:nvPr/>
        </p:nvSpPr>
        <p:spPr>
          <a:xfrm>
            <a:off x="1152438" y="2768863"/>
            <a:ext cx="3437400" cy="1950600"/>
          </a:xfrm>
          <a:prstGeom prst="rect">
            <a:avLst/>
          </a:prstGeom>
          <a:solidFill>
            <a:srgbClr val="FFFFFF">
              <a:alpha val="78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0973" y="2870413"/>
            <a:ext cx="3280364" cy="174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ctrTitle"/>
          </p:nvPr>
        </p:nvSpPr>
        <p:spPr>
          <a:xfrm>
            <a:off x="311700" y="656875"/>
            <a:ext cx="8520600" cy="851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88"/>
              <a:t>SAM and </a:t>
            </a:r>
            <a:r>
              <a:rPr b="1" lang="en" sz="3488"/>
              <a:t>Salmon River Conservation</a:t>
            </a:r>
            <a:endParaRPr b="1" sz="3488"/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588" y="1753101"/>
            <a:ext cx="4270828" cy="320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ctrTitle"/>
          </p:nvPr>
        </p:nvSpPr>
        <p:spPr>
          <a:xfrm>
            <a:off x="311700" y="656875"/>
            <a:ext cx="8520600" cy="851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What is a Riparian Buffer?</a:t>
            </a:r>
            <a:endParaRPr b="1" sz="3500"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400" y="1654606"/>
            <a:ext cx="5885199" cy="33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type="ctrTitle"/>
          </p:nvPr>
        </p:nvSpPr>
        <p:spPr>
          <a:xfrm>
            <a:off x="311700" y="465900"/>
            <a:ext cx="8520600" cy="10428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Why </a:t>
            </a:r>
            <a:r>
              <a:rPr b="1" lang="en" sz="3500"/>
              <a:t>Maintain a Healthy</a:t>
            </a:r>
            <a:endParaRPr b="1" sz="3500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Riparian Buffer?</a:t>
            </a:r>
            <a:endParaRPr b="1" sz="3500"/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688" y="1601900"/>
            <a:ext cx="4374625" cy="340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ctrTitle"/>
          </p:nvPr>
        </p:nvSpPr>
        <p:spPr>
          <a:xfrm>
            <a:off x="311700" y="656875"/>
            <a:ext cx="8520600" cy="851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Municipal Agreements</a:t>
            </a:r>
            <a:endParaRPr b="1" sz="3500"/>
          </a:p>
        </p:txBody>
      </p:sp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300" y="1687737"/>
            <a:ext cx="3335566" cy="333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 rotWithShape="1">
          <a:blip r:embed="rId4">
            <a:alphaModFix/>
          </a:blip>
          <a:srcRect b="34590" l="17653" r="16768" t="16560"/>
          <a:stretch/>
        </p:blipFill>
        <p:spPr>
          <a:xfrm>
            <a:off x="5106750" y="1678355"/>
            <a:ext cx="3335574" cy="3312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457200" y="264806"/>
            <a:ext cx="8229600" cy="502200"/>
          </a:xfrm>
          <a:prstGeom prst="rect">
            <a:avLst/>
          </a:prstGeom>
          <a:solidFill>
            <a:srgbClr val="FFFFFF">
              <a:alpha val="78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 sz="4400"/>
              <a:t>Questions?</a:t>
            </a:r>
            <a:endParaRPr/>
          </a:p>
        </p:txBody>
      </p:sp>
      <p:sp>
        <p:nvSpPr>
          <p:cNvPr id="146" name="Google Shape;146;p2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457200" y="964950"/>
            <a:ext cx="8158200" cy="2160000"/>
          </a:xfrm>
          <a:prstGeom prst="rect">
            <a:avLst/>
          </a:prstGeom>
          <a:solidFill>
            <a:srgbClr val="FFFFFF">
              <a:alpha val="7877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Karleena Squires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Outreach Coordinator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Stewardship Association of Municipalities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hlink"/>
                </a:solidFill>
                <a:hlinkClick r:id="rId3"/>
              </a:rPr>
              <a:t>www.samnl.org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hlink"/>
                </a:solidFill>
                <a:hlinkClick r:id="rId4"/>
              </a:rPr>
              <a:t>samengagement995@gmail.com</a:t>
            </a:r>
            <a:r>
              <a:rPr lang="en" sz="2600">
                <a:solidFill>
                  <a:schemeClr val="dk1"/>
                </a:solidFill>
              </a:rPr>
              <a:t> 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148" name="Google Shape;148;p27"/>
          <p:cNvSpPr/>
          <p:nvPr/>
        </p:nvSpPr>
        <p:spPr>
          <a:xfrm>
            <a:off x="2703750" y="3205375"/>
            <a:ext cx="3736500" cy="1835700"/>
          </a:xfrm>
          <a:prstGeom prst="rect">
            <a:avLst/>
          </a:prstGeom>
          <a:solidFill>
            <a:srgbClr val="FFFFFF">
              <a:alpha val="78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3300" y="3317074"/>
            <a:ext cx="3577400" cy="1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0" y="355150"/>
            <a:ext cx="8520600" cy="1325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/>
              <a:t>Atlantic Salmon Conservation Foundation</a:t>
            </a:r>
            <a:endParaRPr b="1" sz="5600"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945300"/>
            <a:ext cx="8520600" cy="4830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</a:rPr>
              <a:t>salmonconservation.ca</a:t>
            </a:r>
            <a:endParaRPr b="1" sz="3100">
              <a:solidFill>
                <a:schemeClr val="dk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3090" y="3535549"/>
            <a:ext cx="1937820" cy="1516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311700" y="1916775"/>
            <a:ext cx="8520600" cy="7926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Thanks to generous funding from the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Atlantic Salmon Conservation Foundation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ctrTitle"/>
          </p:nvPr>
        </p:nvSpPr>
        <p:spPr>
          <a:xfrm>
            <a:off x="311700" y="656875"/>
            <a:ext cx="8520600" cy="851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88"/>
              <a:t>Atlantic Salmon</a:t>
            </a:r>
            <a:endParaRPr b="1" sz="3488"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0" l="10706" r="0" t="0"/>
          <a:stretch/>
        </p:blipFill>
        <p:spPr>
          <a:xfrm>
            <a:off x="2772806" y="1785975"/>
            <a:ext cx="3598382" cy="30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ctrTitle"/>
          </p:nvPr>
        </p:nvSpPr>
        <p:spPr>
          <a:xfrm>
            <a:off x="311700" y="209600"/>
            <a:ext cx="8520600" cy="851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77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88"/>
              <a:t>Atlantic Salmon Life Cycle</a:t>
            </a:r>
            <a:endParaRPr b="1" sz="3488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750" y="1171000"/>
            <a:ext cx="5050500" cy="388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ctrTitle"/>
          </p:nvPr>
        </p:nvSpPr>
        <p:spPr>
          <a:xfrm>
            <a:off x="311700" y="656875"/>
            <a:ext cx="8520600" cy="851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88"/>
              <a:t>Reasons We Care About Atlantic Salmon</a:t>
            </a:r>
            <a:endParaRPr b="1" sz="3488"/>
          </a:p>
        </p:txBody>
      </p:sp>
      <p:sp>
        <p:nvSpPr>
          <p:cNvPr id="89" name="Google Shape;89;p18"/>
          <p:cNvSpPr txBox="1"/>
          <p:nvPr>
            <p:ph idx="1" type="subTitle"/>
          </p:nvPr>
        </p:nvSpPr>
        <p:spPr>
          <a:xfrm>
            <a:off x="311700" y="1767325"/>
            <a:ext cx="2671200" cy="30225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Cultural</a:t>
            </a:r>
            <a:endParaRPr b="1" sz="30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Economical</a:t>
            </a:r>
            <a:endParaRPr b="1" sz="30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Ecological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4543" y="1767325"/>
            <a:ext cx="4477758" cy="302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ctrTitle"/>
          </p:nvPr>
        </p:nvSpPr>
        <p:spPr>
          <a:xfrm>
            <a:off x="311700" y="656875"/>
            <a:ext cx="8520600" cy="851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Cultural</a:t>
            </a:r>
            <a:endParaRPr b="1" sz="3500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913" y="1660975"/>
            <a:ext cx="4440166" cy="333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ctrTitle"/>
          </p:nvPr>
        </p:nvSpPr>
        <p:spPr>
          <a:xfrm>
            <a:off x="311700" y="656875"/>
            <a:ext cx="8520600" cy="851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Economical</a:t>
            </a:r>
            <a:endParaRPr b="1" sz="3500"/>
          </a:p>
        </p:txBody>
      </p:sp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b="0" l="16929" r="0" t="0"/>
          <a:stretch/>
        </p:blipFill>
        <p:spPr>
          <a:xfrm>
            <a:off x="2547026" y="1649900"/>
            <a:ext cx="4049951" cy="335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ctrTitle"/>
          </p:nvPr>
        </p:nvSpPr>
        <p:spPr>
          <a:xfrm>
            <a:off x="311700" y="445500"/>
            <a:ext cx="8520600" cy="728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Ecological</a:t>
            </a:r>
            <a:endParaRPr b="1" sz="3500"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926" y="1273700"/>
            <a:ext cx="5810150" cy="375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ctrTitle"/>
          </p:nvPr>
        </p:nvSpPr>
        <p:spPr>
          <a:xfrm>
            <a:off x="311700" y="656875"/>
            <a:ext cx="8520600" cy="851700"/>
          </a:xfrm>
          <a:prstGeom prst="rect">
            <a:avLst/>
          </a:prstGeom>
          <a:solidFill>
            <a:srgbClr val="FFFFFF">
              <a:alpha val="7877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Salmon River Conservation</a:t>
            </a:r>
            <a:endParaRPr b="1" sz="3500"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000" y="1713925"/>
            <a:ext cx="4862001" cy="32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