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9144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77" name="Google Shape;17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p5: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Arial"/>
              <a:buNone/>
            </a:pPr>
            <a:r>
              <a:rPr b="1" lang="en-US" u="sng"/>
              <a:t>Endangered</a:t>
            </a:r>
            <a:endParaRPr/>
          </a:p>
          <a:p>
            <a:pPr indent="0" lvl="0" marL="0" marR="0" rtl="0" algn="l">
              <a:spcBef>
                <a:spcPts val="0"/>
              </a:spcBef>
              <a:spcAft>
                <a:spcPts val="0"/>
              </a:spcAft>
              <a:buClr>
                <a:schemeClr val="dk1"/>
              </a:buClr>
              <a:buSzPts val="300"/>
              <a:buFont typeface="Arial"/>
              <a:buNone/>
            </a:pPr>
            <a:r>
              <a:rPr lang="en-US"/>
              <a:t>-Faces imminent extirpation or extinction</a:t>
            </a:r>
            <a:endParaRPr/>
          </a:p>
          <a:p>
            <a:pPr indent="0" lvl="0" marL="0" marR="0" rtl="0" algn="l">
              <a:spcBef>
                <a:spcPts val="0"/>
              </a:spcBef>
              <a:spcAft>
                <a:spcPts val="0"/>
              </a:spcAft>
              <a:buClr>
                <a:schemeClr val="dk1"/>
              </a:buClr>
              <a:buSzPts val="300"/>
              <a:buFont typeface="Arial"/>
              <a:buNone/>
            </a:pPr>
            <a:r>
              <a:rPr lang="en-US"/>
              <a:t>-Wildlife in this category can have:</a:t>
            </a:r>
            <a:endParaRPr/>
          </a:p>
          <a:p>
            <a:pPr indent="457200" lvl="0" marL="0" marR="0" rtl="0" algn="l">
              <a:spcBef>
                <a:spcPts val="0"/>
              </a:spcBef>
              <a:spcAft>
                <a:spcPts val="0"/>
              </a:spcAft>
              <a:buClr>
                <a:schemeClr val="dk1"/>
              </a:buClr>
              <a:buSzPts val="300"/>
              <a:buFont typeface="Arial"/>
              <a:buNone/>
            </a:pPr>
            <a:r>
              <a:rPr lang="en-US"/>
              <a:t>-a declining total population size</a:t>
            </a:r>
            <a:endParaRPr/>
          </a:p>
          <a:p>
            <a:pPr indent="457200" lvl="0" marL="0" marR="0" rtl="0" algn="l">
              <a:spcBef>
                <a:spcPts val="0"/>
              </a:spcBef>
              <a:spcAft>
                <a:spcPts val="0"/>
              </a:spcAft>
              <a:buClr>
                <a:schemeClr val="dk1"/>
              </a:buClr>
              <a:buSzPts val="300"/>
              <a:buFont typeface="Arial"/>
              <a:buNone/>
            </a:pPr>
            <a:r>
              <a:rPr lang="en-US"/>
              <a:t>-a very small population (&lt;250 mature individuals)</a:t>
            </a:r>
            <a:endParaRPr/>
          </a:p>
          <a:p>
            <a:pPr indent="457200" lvl="0" marL="0" marR="0" rtl="0" algn="l">
              <a:spcBef>
                <a:spcPts val="0"/>
              </a:spcBef>
              <a:spcAft>
                <a:spcPts val="0"/>
              </a:spcAft>
              <a:buClr>
                <a:schemeClr val="dk1"/>
              </a:buClr>
              <a:buSzPts val="300"/>
              <a:buFont typeface="Arial"/>
              <a:buNone/>
            </a:pPr>
            <a:r>
              <a:rPr lang="en-US"/>
              <a:t>-an area of occupancy of less than 500 km2; and/or,</a:t>
            </a:r>
            <a:endParaRPr/>
          </a:p>
          <a:p>
            <a:pPr indent="457200" lvl="0" marL="0" marR="0" rtl="0" algn="l">
              <a:spcBef>
                <a:spcPts val="0"/>
              </a:spcBef>
              <a:spcAft>
                <a:spcPts val="0"/>
              </a:spcAft>
              <a:buClr>
                <a:schemeClr val="dk1"/>
              </a:buClr>
              <a:buSzPts val="300"/>
              <a:buFont typeface="Arial"/>
              <a:buNone/>
            </a:pPr>
            <a:r>
              <a:rPr lang="en-US"/>
              <a:t>-occur at five or less locations</a:t>
            </a:r>
            <a:endParaRPr/>
          </a:p>
          <a:p>
            <a:pPr indent="0" lvl="0" marL="0" marR="0" rtl="0" algn="l">
              <a:spcBef>
                <a:spcPts val="0"/>
              </a:spcBef>
              <a:spcAft>
                <a:spcPts val="0"/>
              </a:spcAft>
              <a:buClr>
                <a:schemeClr val="dk1"/>
              </a:buClr>
              <a:buSzPts val="300"/>
              <a:buFont typeface="Arial"/>
              <a:buNone/>
            </a:pPr>
            <a:r>
              <a:rPr lang="en-US"/>
              <a:t>-Without intervention, these will likely to become extirpated from the province</a:t>
            </a:r>
            <a:endParaRPr b="0" i="0" u="none" cap="none" strike="noStrike">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92" name="Google Shape;19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 name="Google Shape;193;p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360"/>
              </a:spcBef>
              <a:spcAft>
                <a:spcPts val="0"/>
              </a:spcAft>
              <a:buClr>
                <a:schemeClr val="dk1"/>
              </a:buClr>
              <a:buSzPts val="300"/>
              <a:buFont typeface="Arial"/>
              <a:buNone/>
            </a:pPr>
            <a:r>
              <a:rPr b="1" lang="en-US" u="sng"/>
              <a:t>Extirpated</a:t>
            </a:r>
            <a:endParaRPr/>
          </a:p>
          <a:p>
            <a:pPr indent="0" lvl="0" marL="0" marR="0" rtl="0" algn="l">
              <a:spcBef>
                <a:spcPts val="360"/>
              </a:spcBef>
              <a:spcAft>
                <a:spcPts val="0"/>
              </a:spcAft>
              <a:buClr>
                <a:schemeClr val="dk1"/>
              </a:buClr>
              <a:buSzPts val="300"/>
              <a:buFont typeface="Arial"/>
              <a:buNone/>
            </a:pPr>
            <a:r>
              <a:rPr lang="en-US"/>
              <a:t>-No longer exists in the wild, but exists elsewhere (e.g. exists in another province/country, a zoo, or a botanical garden).</a:t>
            </a:r>
            <a:endParaRPr b="0" i="0" u="none" cap="none" strike="noStrike">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b="1" lang="en-US" u="sng"/>
              <a:t>Extinct</a:t>
            </a:r>
            <a:endParaRPr/>
          </a:p>
          <a:p>
            <a:pPr indent="0" lvl="0" marL="0" rtl="0" algn="l">
              <a:spcBef>
                <a:spcPts val="0"/>
              </a:spcBef>
              <a:spcAft>
                <a:spcPts val="0"/>
              </a:spcAft>
              <a:buClr>
                <a:schemeClr val="dk1"/>
              </a:buClr>
              <a:buSzPts val="1200"/>
              <a:buFont typeface="Arial"/>
              <a:buNone/>
            </a:pPr>
            <a:r>
              <a:rPr lang="en-US"/>
              <a:t>-No longer exists.</a:t>
            </a:r>
            <a:endParaRPr/>
          </a:p>
        </p:txBody>
      </p:sp>
      <p:sp>
        <p:nvSpPr>
          <p:cNvPr id="203" name="Google Shape;203;p7: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c4b8e08ff9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c4b8e08ff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SAM’s Role in Conserving Species at Risk Habitat</a:t>
            </a:r>
            <a:endParaRPr b="1" u="sng"/>
          </a:p>
          <a:p>
            <a:pPr indent="0" lvl="0" marL="0" rtl="0" algn="l">
              <a:spcBef>
                <a:spcPts val="0"/>
              </a:spcBef>
              <a:spcAft>
                <a:spcPts val="0"/>
              </a:spcAft>
              <a:buNone/>
            </a:pPr>
            <a:r>
              <a:rPr lang="en-US"/>
              <a:t>-SAM works to identify, map and conserve important species at risk habitat across the province</a:t>
            </a:r>
            <a:endParaRPr/>
          </a:p>
          <a:p>
            <a:pPr indent="0" lvl="0" marL="0" rtl="0" algn="l">
              <a:spcBef>
                <a:spcPts val="0"/>
              </a:spcBef>
              <a:spcAft>
                <a:spcPts val="0"/>
              </a:spcAft>
              <a:buNone/>
            </a:pPr>
            <a:r>
              <a:rPr lang="en-US"/>
              <a:t>-SAM’s network of communities who practice environmental stewardship across NL, helps contribute to maintaining &amp; enhancing biodiversity in the province</a:t>
            </a:r>
            <a:endParaRPr/>
          </a:p>
          <a:p>
            <a:pPr indent="0" lvl="0" marL="0" rtl="0" algn="l">
              <a:spcBef>
                <a:spcPts val="0"/>
              </a:spcBef>
              <a:spcAft>
                <a:spcPts val="0"/>
              </a:spcAft>
              <a:buNone/>
            </a:pPr>
            <a:r>
              <a:rPr lang="en-US"/>
              <a:t>-Currently SAM works with several member communities in protecting Species at Risk Habitat including:</a:t>
            </a:r>
            <a:endParaRPr/>
          </a:p>
          <a:p>
            <a:pPr indent="0" lvl="0" marL="457200" rtl="0" algn="l">
              <a:spcBef>
                <a:spcPts val="0"/>
              </a:spcBef>
              <a:spcAft>
                <a:spcPts val="0"/>
              </a:spcAft>
              <a:buNone/>
            </a:pPr>
            <a:r>
              <a:rPr lang="en-US"/>
              <a:t>-Main Brook/St. George’s: Atlantic Salmon Habitat</a:t>
            </a:r>
            <a:endParaRPr/>
          </a:p>
          <a:p>
            <a:pPr indent="0" lvl="0" marL="457200" rtl="0" algn="l">
              <a:spcBef>
                <a:spcPts val="0"/>
              </a:spcBef>
              <a:spcAft>
                <a:spcPts val="0"/>
              </a:spcAft>
              <a:buNone/>
            </a:pPr>
            <a:r>
              <a:rPr lang="en-US"/>
              <a:t>-Port aux Basques/Burgeo: Piping Plover Habitat</a:t>
            </a:r>
            <a:endParaRPr/>
          </a:p>
          <a:p>
            <a:pPr indent="0" lvl="0" marL="457200" rtl="0" algn="l">
              <a:spcBef>
                <a:spcPts val="0"/>
              </a:spcBef>
              <a:spcAft>
                <a:spcPts val="0"/>
              </a:spcAft>
              <a:buNone/>
            </a:pPr>
            <a:r>
              <a:rPr lang="en-US"/>
              <a:t>-Whitbourne: Blue Felt Lichen</a:t>
            </a:r>
            <a:endParaRPr/>
          </a:p>
          <a:p>
            <a:pPr indent="0" lvl="0" marL="457200" rtl="0" algn="l">
              <a:spcBef>
                <a:spcPts val="0"/>
              </a:spcBef>
              <a:spcAft>
                <a:spcPts val="0"/>
              </a:spcAft>
              <a:buNone/>
            </a:pPr>
            <a:r>
              <a:rPr lang="en-US"/>
              <a:t>-Port au Choix/Flower’s Cove: Limestone Barrens (plants like Long’s Braya, Wooly Arnica)</a:t>
            </a:r>
            <a:endParaRPr/>
          </a:p>
          <a:p>
            <a:pPr indent="0" lvl="0" marL="457200" rtl="0" algn="l">
              <a:spcBef>
                <a:spcPts val="0"/>
              </a:spcBef>
              <a:spcAft>
                <a:spcPts val="0"/>
              </a:spcAft>
              <a:buNone/>
            </a:pPr>
            <a:r>
              <a:rPr lang="en-US"/>
              <a:t>-Cartwright: Common Eider Ducks/Harlequin Ducks/Peregrine Falcon Habitat</a:t>
            </a:r>
            <a:endParaRPr/>
          </a:p>
          <a:p>
            <a:pPr indent="0" lvl="0" marL="457200" rtl="0" algn="l">
              <a:spcBef>
                <a:spcPts val="0"/>
              </a:spcBef>
              <a:spcAft>
                <a:spcPts val="0"/>
              </a:spcAft>
              <a:buNone/>
            </a:pPr>
            <a:r>
              <a:rPr lang="en-US"/>
              <a:t>-Mary’s Harbour/Red Bay/St. Lewis: Common Eider Ducks/Harlequin Ducks Habitat</a:t>
            </a:r>
            <a:endParaRPr/>
          </a:p>
          <a:p>
            <a:pPr indent="0" lvl="0" marL="457200" rtl="0" algn="l">
              <a:spcBef>
                <a:spcPts val="0"/>
              </a:spcBef>
              <a:spcAft>
                <a:spcPts val="0"/>
              </a:spcAft>
              <a:buNone/>
            </a:pPr>
            <a:r>
              <a:rPr lang="en-US"/>
              <a:t>-St. Anthony: Common Eider Ducks</a:t>
            </a:r>
            <a:endParaRPr/>
          </a:p>
          <a:p>
            <a:pPr indent="457200" lvl="0" marL="0" rtl="0" algn="l">
              <a:spcBef>
                <a:spcPts val="0"/>
              </a:spcBef>
              <a:spcAft>
                <a:spcPts val="0"/>
              </a:spcAft>
              <a:buNone/>
            </a:pPr>
            <a:r>
              <a:t/>
            </a:r>
            <a:endParaRPr sz="1050">
              <a:highlight>
                <a:srgbClr val="FFFFFF"/>
              </a:highlight>
              <a:latin typeface="Roboto"/>
              <a:ea typeface="Roboto"/>
              <a:cs typeface="Roboto"/>
              <a:sym typeface="Roboto"/>
            </a:endParaRPr>
          </a:p>
        </p:txBody>
      </p:sp>
      <p:sp>
        <p:nvSpPr>
          <p:cNvPr id="215" name="Google Shape;215;g1c4b8e08ff9_0_4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c4b8e08ff9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c4b8e08ff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What can be done?</a:t>
            </a:r>
            <a:endParaRPr b="1" u="sng"/>
          </a:p>
          <a:p>
            <a:pPr indent="0" lvl="0" marL="0" rtl="0" algn="l">
              <a:spcBef>
                <a:spcPts val="0"/>
              </a:spcBef>
              <a:spcAft>
                <a:spcPts val="0"/>
              </a:spcAft>
              <a:buNone/>
            </a:pPr>
            <a:r>
              <a:rPr lang="en-US"/>
              <a:t>For threatened species to recover, we can:</a:t>
            </a:r>
            <a:endParaRPr/>
          </a:p>
          <a:p>
            <a:pPr indent="0" lvl="0" marL="457200" rtl="0" algn="l">
              <a:spcBef>
                <a:spcPts val="0"/>
              </a:spcBef>
              <a:spcAft>
                <a:spcPts val="0"/>
              </a:spcAft>
              <a:buNone/>
            </a:pPr>
            <a:r>
              <a:rPr lang="en-US"/>
              <a:t>-Assist with Citizen Science Projects to help monitor wildlife such as the SAM Nesting Box Program, Birds Canada’s Breeding Bird Atlas or Nocturnal Owl Survey, etc.</a:t>
            </a:r>
            <a:endParaRPr/>
          </a:p>
          <a:p>
            <a:pPr indent="457200" lvl="0" marL="0" rtl="0" algn="l">
              <a:spcBef>
                <a:spcPts val="0"/>
              </a:spcBef>
              <a:spcAft>
                <a:spcPts val="0"/>
              </a:spcAft>
              <a:buNone/>
            </a:pPr>
            <a:r>
              <a:rPr lang="en-US"/>
              <a:t>-Conserve wildlife habitat by organizing clean-ups or tree-plantings in your community</a:t>
            </a:r>
            <a:endParaRPr/>
          </a:p>
          <a:p>
            <a:pPr indent="0" lvl="0" marL="457200" rtl="0" algn="l">
              <a:spcBef>
                <a:spcPts val="0"/>
              </a:spcBef>
              <a:spcAft>
                <a:spcPts val="0"/>
              </a:spcAft>
              <a:buNone/>
            </a:pPr>
            <a:r>
              <a:rPr lang="en-US"/>
              <a:t>-Encourage your Municipality to take concrete action to ensure sufficient habitat is restored and maintained</a:t>
            </a:r>
            <a:endParaRPr/>
          </a:p>
          <a:p>
            <a:pPr indent="0" lvl="0" marL="457200" rtl="0" algn="l">
              <a:spcBef>
                <a:spcPts val="0"/>
              </a:spcBef>
              <a:spcAft>
                <a:spcPts val="0"/>
              </a:spcAft>
              <a:buNone/>
            </a:pPr>
            <a:r>
              <a:rPr lang="en-US"/>
              <a:t>-Encourage your Municipality to join SAM to help identify critical habitat for Species at Risk</a:t>
            </a:r>
            <a:endParaRPr/>
          </a:p>
        </p:txBody>
      </p:sp>
      <p:sp>
        <p:nvSpPr>
          <p:cNvPr id="225" name="Google Shape;225;g1c4b8e08ff9_0_9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3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234" name="Google Shape;234;p37: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 name="Google Shape;96;p2: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360"/>
              </a:spcBef>
              <a:spcAft>
                <a:spcPts val="0"/>
              </a:spcAft>
              <a:buClr>
                <a:schemeClr val="dk1"/>
              </a:buClr>
              <a:buSzPts val="300"/>
              <a:buFont typeface="Arial"/>
              <a:buNone/>
            </a:pPr>
            <a:r>
              <a:rPr lang="en-US"/>
              <a:t>What is a Habitat?</a:t>
            </a:r>
            <a:endParaRPr/>
          </a:p>
          <a:p>
            <a:pPr indent="0" lvl="0" marL="0" marR="0" rtl="0" algn="l">
              <a:spcBef>
                <a:spcPts val="360"/>
              </a:spcBef>
              <a:spcAft>
                <a:spcPts val="0"/>
              </a:spcAft>
              <a:buClr>
                <a:schemeClr val="dk1"/>
              </a:buClr>
              <a:buSzPts val="300"/>
              <a:buFont typeface="Arial"/>
              <a:buNone/>
            </a:pPr>
            <a:r>
              <a:rPr lang="en-US"/>
              <a:t>-Everything an organism needs to survive: food, water, shelter</a:t>
            </a:r>
            <a:endParaRPr/>
          </a:p>
          <a:p>
            <a:pPr indent="0" lvl="0" marL="0" marR="0" rtl="0" algn="l">
              <a:spcBef>
                <a:spcPts val="360"/>
              </a:spcBef>
              <a:spcAft>
                <a:spcPts val="0"/>
              </a:spcAft>
              <a:buClr>
                <a:schemeClr val="dk1"/>
              </a:buClr>
              <a:buSzPts val="300"/>
              <a:buFont typeface="Arial"/>
              <a:buNone/>
            </a:pPr>
            <a:r>
              <a:rPr lang="en-US"/>
              <a:t>-Critical </a:t>
            </a:r>
            <a:r>
              <a:rPr lang="en-US"/>
              <a:t>habitat</a:t>
            </a:r>
            <a:r>
              <a:rPr lang="en-US"/>
              <a:t> is habitat that belongs to a Species at Risk. In some locations (Port au Choix for example), the Wooly Arnica only grows in a certain location and that </a:t>
            </a:r>
            <a:r>
              <a:rPr lang="en-US"/>
              <a:t>location</a:t>
            </a:r>
            <a:r>
              <a:rPr lang="en-US"/>
              <a:t> would be its “critical habitat’ - critical to its survival. </a:t>
            </a:r>
            <a:endParaRPr/>
          </a:p>
        </p:txBody>
      </p:sp>
      <p:sp>
        <p:nvSpPr>
          <p:cNvPr id="97" name="Google Shape;97;p2: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16123eb54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16123eb54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u="sng"/>
              <a:t>What is a Species at Risk?</a:t>
            </a:r>
            <a:endParaRPr b="1" u="sng"/>
          </a:p>
          <a:p>
            <a:pPr indent="0" lvl="0" marL="0" rtl="0" algn="l">
              <a:spcBef>
                <a:spcPts val="360"/>
              </a:spcBef>
              <a:spcAft>
                <a:spcPts val="0"/>
              </a:spcAft>
              <a:buNone/>
            </a:pPr>
            <a:r>
              <a:rPr lang="en-US"/>
              <a:t>-</a:t>
            </a:r>
            <a:r>
              <a:rPr lang="en-US"/>
              <a:t>Plants and animals that may disappear unless human beings step in to help. Very susceptible to population decline.</a:t>
            </a:r>
            <a:endParaRPr/>
          </a:p>
          <a:p>
            <a:pPr indent="0" lvl="0" marL="0" rtl="0" algn="l">
              <a:spcBef>
                <a:spcPts val="360"/>
              </a:spcBef>
              <a:spcAft>
                <a:spcPts val="0"/>
              </a:spcAft>
              <a:buNone/>
            </a:pPr>
            <a:r>
              <a:rPr lang="en-US"/>
              <a:t>-Canada is home to about 80,000 species of plants and animals - many of these species are facing numerous threats to their survival</a:t>
            </a:r>
            <a:endParaRPr/>
          </a:p>
          <a:p>
            <a:pPr indent="0" lvl="0" marL="0" rtl="0" algn="l">
              <a:spcBef>
                <a:spcPts val="360"/>
              </a:spcBef>
              <a:spcAft>
                <a:spcPts val="0"/>
              </a:spcAft>
              <a:buNone/>
            </a:pPr>
            <a:r>
              <a:rPr lang="en-US"/>
              <a:t>-There are 5 Categories of Risk: vulnerable, threatened, endangered, extirpated and extinct. </a:t>
            </a:r>
            <a:endParaRPr/>
          </a:p>
        </p:txBody>
      </p:sp>
      <p:sp>
        <p:nvSpPr>
          <p:cNvPr id="105" name="Google Shape;105;g116123eb54b_0_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6123eb54b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6123eb54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Species at Risk in Canada</a:t>
            </a:r>
            <a:endParaRPr b="1" u="sng"/>
          </a:p>
          <a:p>
            <a:pPr indent="0" lvl="0" marL="0" rtl="0" algn="l">
              <a:spcBef>
                <a:spcPts val="0"/>
              </a:spcBef>
              <a:spcAft>
                <a:spcPts val="0"/>
              </a:spcAft>
              <a:buNone/>
            </a:pPr>
            <a:r>
              <a:rPr lang="en-US"/>
              <a:t>-With about 80,000 different species of wildlife, Canada has a rich biodiversity - which is a great variety of life.</a:t>
            </a:r>
            <a:endParaRPr/>
          </a:p>
          <a:p>
            <a:pPr indent="0" lvl="0" marL="0" rtl="0" algn="l">
              <a:spcBef>
                <a:spcPts val="0"/>
              </a:spcBef>
              <a:spcAft>
                <a:spcPts val="0"/>
              </a:spcAft>
              <a:buNone/>
            </a:pPr>
            <a:r>
              <a:rPr lang="en-US"/>
              <a:t>-Today, over 600 plant and animal species are considered at risk under Canada’s Species at Risk Act (SARA)</a:t>
            </a:r>
            <a:endParaRPr/>
          </a:p>
          <a:p>
            <a:pPr indent="0" lvl="0" marL="0" rtl="0" algn="l">
              <a:spcBef>
                <a:spcPts val="0"/>
              </a:spcBef>
              <a:spcAft>
                <a:spcPts val="0"/>
              </a:spcAft>
              <a:buNone/>
            </a:pPr>
            <a:r>
              <a:rPr lang="en-US"/>
              <a:t>-B</a:t>
            </a:r>
            <a:r>
              <a:rPr lang="en-US"/>
              <a:t>y protecting Species at Risk, you protect biodiversity - which has economic and ethical benefits - as well as protecting the ecosystems that allow humans and wildlife to survive</a:t>
            </a:r>
            <a:endParaRPr/>
          </a:p>
          <a:p>
            <a:pPr indent="0" lvl="0" marL="0" rtl="0" algn="l">
              <a:spcBef>
                <a:spcPts val="0"/>
              </a:spcBef>
              <a:spcAft>
                <a:spcPts val="0"/>
              </a:spcAft>
              <a:buNone/>
            </a:pPr>
            <a:r>
              <a:rPr lang="en-US"/>
              <a:t>-Canada has incredible natural wealth:</a:t>
            </a:r>
            <a:endParaRPr/>
          </a:p>
          <a:p>
            <a:pPr indent="0" lvl="0" marL="457200" rtl="0" algn="l">
              <a:spcBef>
                <a:spcPts val="0"/>
              </a:spcBef>
              <a:spcAft>
                <a:spcPts val="0"/>
              </a:spcAft>
              <a:buNone/>
            </a:pPr>
            <a:r>
              <a:rPr lang="en-US"/>
              <a:t>-from an abundance of animal, fish and plant species, to the wide array of forests, mountains, grasslands and waterways that support them.</a:t>
            </a:r>
            <a:endParaRPr/>
          </a:p>
          <a:p>
            <a:pPr indent="0" lvl="0" marL="457200" rtl="0" algn="l">
              <a:spcBef>
                <a:spcPts val="0"/>
              </a:spcBef>
              <a:spcAft>
                <a:spcPts val="0"/>
              </a:spcAft>
              <a:buNone/>
            </a:pPr>
            <a:r>
              <a:rPr lang="en-US"/>
              <a:t>-But our wildlife are in trouble — it is obvious that the health of Canada’s wildlife is in decline.</a:t>
            </a:r>
            <a:endParaRPr/>
          </a:p>
          <a:p>
            <a:pPr indent="0" lvl="0" marL="457200" rtl="0" algn="l">
              <a:spcBef>
                <a:spcPts val="0"/>
              </a:spcBef>
              <a:spcAft>
                <a:spcPts val="0"/>
              </a:spcAft>
              <a:buNone/>
            </a:pPr>
            <a:r>
              <a:rPr lang="en-US"/>
              <a:t>-Canadians stand to lose an important part of our heritage and natural beauty if we fail to protect our endangered species and the habitat they need to survive.</a:t>
            </a:r>
            <a:endParaRPr/>
          </a:p>
        </p:txBody>
      </p:sp>
      <p:sp>
        <p:nvSpPr>
          <p:cNvPr id="114" name="Google Shape;114;g116123eb54b_0_1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c4b8e08ff9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c4b8e08ff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u="sng"/>
              <a:t>Species at Risk Act</a:t>
            </a:r>
            <a:endParaRPr b="1" u="sng"/>
          </a:p>
          <a:p>
            <a:pPr indent="0" lvl="0" marL="0" rtl="0" algn="l">
              <a:spcBef>
                <a:spcPts val="360"/>
              </a:spcBef>
              <a:spcAft>
                <a:spcPts val="0"/>
              </a:spcAft>
              <a:buNone/>
            </a:pPr>
            <a:r>
              <a:rPr lang="en-US"/>
              <a:t>-Who determines if a Species is at Risk?</a:t>
            </a:r>
            <a:endParaRPr/>
          </a:p>
          <a:p>
            <a:pPr indent="0" lvl="0" marL="0" rtl="0" algn="l">
              <a:spcBef>
                <a:spcPts val="360"/>
              </a:spcBef>
              <a:spcAft>
                <a:spcPts val="0"/>
              </a:spcAft>
              <a:buNone/>
            </a:pPr>
            <a:r>
              <a:rPr lang="en-US"/>
              <a:t>-COSEWIC - The Committee on the Status of Endangered Wildlife in Canada sets out the Species at Risk standards</a:t>
            </a:r>
            <a:endParaRPr/>
          </a:p>
          <a:p>
            <a:pPr indent="0" lvl="0" marL="0" rtl="0" algn="l">
              <a:spcBef>
                <a:spcPts val="360"/>
              </a:spcBef>
              <a:spcAft>
                <a:spcPts val="0"/>
              </a:spcAft>
              <a:buNone/>
            </a:pPr>
            <a:r>
              <a:rPr lang="en-US"/>
              <a:t>-COSEWIC is an independent advisory panel to the Minister of Environment and Climate Change Canada that meets twice a year to assess the status of wildlife species at risk of extinction. Members are wildlife biology experts from academia, government, non-governmental organizations and the private sector responsible for designating wildlife species in danger of disappearing from Canada</a:t>
            </a:r>
            <a:endParaRPr/>
          </a:p>
          <a:p>
            <a:pPr indent="0" lvl="0" marL="0" rtl="0" algn="l">
              <a:spcBef>
                <a:spcPts val="360"/>
              </a:spcBef>
              <a:spcAft>
                <a:spcPts val="0"/>
              </a:spcAft>
              <a:buNone/>
            </a:pPr>
            <a:r>
              <a:rPr lang="en-US"/>
              <a:t>-The Species at Risk Act (known as SARA) is a key federal government commitment to prevent wildlife species from becoming extinct and secure the necessary actions for their recovery. It provides for the legal protection of wildlife species and the conservation of their biological diversity.</a:t>
            </a:r>
            <a:endParaRPr/>
          </a:p>
          <a:p>
            <a:pPr indent="0" lvl="0" marL="0" rtl="0" algn="l">
              <a:spcBef>
                <a:spcPts val="360"/>
              </a:spcBef>
              <a:spcAft>
                <a:spcPts val="0"/>
              </a:spcAft>
              <a:buNone/>
            </a:pPr>
            <a:r>
              <a:rPr lang="en-US"/>
              <a:t>-COSEWIC sets the Species at Risk Act, and the provinces adapt their own policy, so Species at Risk rankings vary depending on what province you are in</a:t>
            </a:r>
            <a:endParaRPr/>
          </a:p>
          <a:p>
            <a:pPr indent="0" lvl="0" marL="0" rtl="0" algn="l">
              <a:spcBef>
                <a:spcPts val="360"/>
              </a:spcBef>
              <a:spcAft>
                <a:spcPts val="0"/>
              </a:spcAft>
              <a:buNone/>
            </a:pPr>
            <a:r>
              <a:t/>
            </a:r>
            <a:endParaRPr/>
          </a:p>
        </p:txBody>
      </p:sp>
      <p:sp>
        <p:nvSpPr>
          <p:cNvPr id="123" name="Google Shape;123;g1c4b8e08ff9_0_11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c4b8e08ff9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c4b8e08ff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Species at Risk in NL</a:t>
            </a:r>
            <a:endParaRPr b="1" u="sng"/>
          </a:p>
          <a:p>
            <a:pPr indent="0" lvl="0" marL="0" rtl="0" algn="l">
              <a:spcBef>
                <a:spcPts val="0"/>
              </a:spcBef>
              <a:spcAft>
                <a:spcPts val="0"/>
              </a:spcAft>
              <a:buNone/>
            </a:pPr>
            <a:r>
              <a:rPr lang="en-US"/>
              <a:t>-Currently (as of 2023) there are 68 species listed under the NL Species at Risk Act: 28 of these species are listed as endangered, 17 are listed as threatened and 23 are listed as vulnerable</a:t>
            </a:r>
            <a:endParaRPr/>
          </a:p>
        </p:txBody>
      </p:sp>
      <p:sp>
        <p:nvSpPr>
          <p:cNvPr id="132" name="Google Shape;132;g1c4b8e08ff9_0_8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c4b8e08ff9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1c4b8e08ff9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90500" rtl="0" algn="l">
              <a:spcBef>
                <a:spcPts val="0"/>
              </a:spcBef>
              <a:spcAft>
                <a:spcPts val="0"/>
              </a:spcAft>
              <a:buClr>
                <a:schemeClr val="dk1"/>
              </a:buClr>
              <a:buSzPts val="1100"/>
              <a:buFont typeface="Arial"/>
              <a:buNone/>
            </a:pPr>
            <a:r>
              <a:rPr b="1" lang="en-US" u="sng"/>
              <a:t>Species are threatened by multiple things, but the main threats are:</a:t>
            </a:r>
            <a:endParaRPr b="1" u="sng"/>
          </a:p>
          <a:p>
            <a:pPr indent="0" lvl="0" marL="0" marR="190500" rtl="0" algn="l">
              <a:spcBef>
                <a:spcPts val="0"/>
              </a:spcBef>
              <a:spcAft>
                <a:spcPts val="0"/>
              </a:spcAft>
              <a:buClr>
                <a:schemeClr val="dk1"/>
              </a:buClr>
              <a:buSzPts val="1100"/>
              <a:buFont typeface="Arial"/>
              <a:buNone/>
            </a:pPr>
            <a:r>
              <a:rPr lang="en-US"/>
              <a:t>-Pollution:</a:t>
            </a:r>
            <a:endParaRPr/>
          </a:p>
          <a:p>
            <a:pPr indent="0" lvl="0" marL="0" marR="190500" rtl="0" algn="l">
              <a:spcBef>
                <a:spcPts val="0"/>
              </a:spcBef>
              <a:spcAft>
                <a:spcPts val="0"/>
              </a:spcAft>
              <a:buClr>
                <a:schemeClr val="dk1"/>
              </a:buClr>
              <a:buSzPts val="1100"/>
              <a:buFont typeface="Arial"/>
              <a:buNone/>
            </a:pPr>
            <a:r>
              <a:rPr lang="en-US"/>
              <a:t>	-Ecosystems can be exposed to many types of pollutants.</a:t>
            </a:r>
            <a:endParaRPr/>
          </a:p>
          <a:p>
            <a:pPr indent="0" lvl="0" marL="457200" marR="190500" rtl="0" algn="l">
              <a:spcBef>
                <a:spcPts val="0"/>
              </a:spcBef>
              <a:spcAft>
                <a:spcPts val="0"/>
              </a:spcAft>
              <a:buClr>
                <a:schemeClr val="dk1"/>
              </a:buClr>
              <a:buSzPts val="1100"/>
              <a:buFont typeface="Arial"/>
              <a:buNone/>
            </a:pPr>
            <a:r>
              <a:rPr lang="en-US"/>
              <a:t>-From agricultural and industrial runoff to microplastics - these contaminants can harm or kill plants and wildlife.</a:t>
            </a:r>
            <a:endParaRPr/>
          </a:p>
          <a:p>
            <a:pPr indent="0" lvl="0" marL="0" marR="190500" rtl="0" algn="l">
              <a:spcBef>
                <a:spcPts val="0"/>
              </a:spcBef>
              <a:spcAft>
                <a:spcPts val="0"/>
              </a:spcAft>
              <a:buClr>
                <a:schemeClr val="dk1"/>
              </a:buClr>
              <a:buSzPts val="1100"/>
              <a:buFont typeface="Arial"/>
              <a:buNone/>
            </a:pPr>
            <a:r>
              <a:rPr lang="en-US"/>
              <a:t>-Climate Change:</a:t>
            </a:r>
            <a:endParaRPr/>
          </a:p>
          <a:p>
            <a:pPr indent="457200" lvl="0" marL="0" marR="190500" rtl="0" algn="l">
              <a:spcBef>
                <a:spcPts val="0"/>
              </a:spcBef>
              <a:spcAft>
                <a:spcPts val="0"/>
              </a:spcAft>
              <a:buClr>
                <a:schemeClr val="dk1"/>
              </a:buClr>
              <a:buSzPts val="1100"/>
              <a:buFont typeface="Arial"/>
              <a:buNone/>
            </a:pPr>
            <a:r>
              <a:rPr lang="en-US"/>
              <a:t>-In Canada, the rate of warming has increased to nearly double the global average.</a:t>
            </a:r>
            <a:endParaRPr/>
          </a:p>
          <a:p>
            <a:pPr indent="0" lvl="0" marL="457200" marR="190500" rtl="0" algn="l">
              <a:spcBef>
                <a:spcPts val="0"/>
              </a:spcBef>
              <a:spcAft>
                <a:spcPts val="0"/>
              </a:spcAft>
              <a:buClr>
                <a:schemeClr val="dk1"/>
              </a:buClr>
              <a:buSzPts val="1100"/>
              <a:buFont typeface="Arial"/>
              <a:buNone/>
            </a:pPr>
            <a:r>
              <a:rPr lang="en-US"/>
              <a:t>-A rapidly changing climate can make it more difficult for species to find food or migrate.</a:t>
            </a:r>
            <a:endParaRPr/>
          </a:p>
          <a:p>
            <a:pPr indent="0" lvl="0" marL="0" marR="190500" rtl="0" algn="l">
              <a:spcBef>
                <a:spcPts val="0"/>
              </a:spcBef>
              <a:spcAft>
                <a:spcPts val="0"/>
              </a:spcAft>
              <a:buClr>
                <a:schemeClr val="dk1"/>
              </a:buClr>
              <a:buSzPts val="1100"/>
              <a:buFont typeface="Arial"/>
              <a:buNone/>
            </a:pPr>
            <a:r>
              <a:rPr lang="en-US"/>
              <a:t>-Habitat Loss:</a:t>
            </a:r>
            <a:endParaRPr/>
          </a:p>
          <a:p>
            <a:pPr indent="457200" lvl="0" marL="0" marR="190500" rtl="0" algn="l">
              <a:spcBef>
                <a:spcPts val="0"/>
              </a:spcBef>
              <a:spcAft>
                <a:spcPts val="0"/>
              </a:spcAft>
              <a:buClr>
                <a:schemeClr val="dk1"/>
              </a:buClr>
              <a:buSzPts val="1100"/>
              <a:buFont typeface="Arial"/>
              <a:buNone/>
            </a:pPr>
            <a:r>
              <a:rPr lang="en-US"/>
              <a:t>-Habitat loss to development is the greatest threat to species in Canada and globally.</a:t>
            </a:r>
            <a:endParaRPr/>
          </a:p>
          <a:p>
            <a:pPr indent="0" lvl="0" marL="457200" marR="190500" rtl="0" algn="l">
              <a:spcBef>
                <a:spcPts val="0"/>
              </a:spcBef>
              <a:spcAft>
                <a:spcPts val="0"/>
              </a:spcAft>
              <a:buClr>
                <a:schemeClr val="dk1"/>
              </a:buClr>
              <a:buSzPts val="1100"/>
              <a:buFont typeface="Arial"/>
              <a:buNone/>
            </a:pPr>
            <a:r>
              <a:rPr lang="en-US"/>
              <a:t>-Protecting and restoring natural habitats is one of the most effective ways to help wildlife.</a:t>
            </a:r>
            <a:endParaRPr/>
          </a:p>
          <a:p>
            <a:pPr indent="0" lvl="0" marL="0" marR="190500" rtl="0" algn="l">
              <a:spcBef>
                <a:spcPts val="0"/>
              </a:spcBef>
              <a:spcAft>
                <a:spcPts val="0"/>
              </a:spcAft>
              <a:buClr>
                <a:schemeClr val="dk1"/>
              </a:buClr>
              <a:buSzPts val="1100"/>
              <a:buFont typeface="Arial"/>
              <a:buNone/>
            </a:pPr>
            <a:r>
              <a:rPr lang="en-US"/>
              <a:t>-Invasive Species:</a:t>
            </a:r>
            <a:endParaRPr/>
          </a:p>
          <a:p>
            <a:pPr indent="0" lvl="0" marL="457200" marR="190500" rtl="0" algn="l">
              <a:spcBef>
                <a:spcPts val="0"/>
              </a:spcBef>
              <a:spcAft>
                <a:spcPts val="0"/>
              </a:spcAft>
              <a:buClr>
                <a:schemeClr val="dk1"/>
              </a:buClr>
              <a:buSzPts val="1100"/>
              <a:buFont typeface="Arial"/>
              <a:buNone/>
            </a:pPr>
            <a:r>
              <a:rPr lang="en-US"/>
              <a:t>-Introduced species compete with native species for space, food and other resources.</a:t>
            </a:r>
            <a:endParaRPr/>
          </a:p>
          <a:p>
            <a:pPr indent="457200" lvl="0" marL="0" marR="190500" rtl="0" algn="l">
              <a:spcBef>
                <a:spcPts val="0"/>
              </a:spcBef>
              <a:spcAft>
                <a:spcPts val="0"/>
              </a:spcAft>
              <a:buClr>
                <a:schemeClr val="dk1"/>
              </a:buClr>
              <a:buSzPts val="1100"/>
              <a:buFont typeface="Arial"/>
              <a:buNone/>
            </a:pPr>
            <a:r>
              <a:rPr lang="en-US"/>
              <a:t>-Some even prey on native species.</a:t>
            </a:r>
            <a:endParaRPr/>
          </a:p>
          <a:p>
            <a:pPr indent="0" lvl="0" marL="0" marR="190500" rtl="0" algn="l">
              <a:spcBef>
                <a:spcPts val="0"/>
              </a:spcBef>
              <a:spcAft>
                <a:spcPts val="0"/>
              </a:spcAft>
              <a:buClr>
                <a:schemeClr val="dk1"/>
              </a:buClr>
              <a:buSzPts val="1100"/>
              <a:buFont typeface="Arial"/>
              <a:buNone/>
            </a:pPr>
            <a:r>
              <a:rPr lang="en-US"/>
              <a:t>-Over-Exploitation:</a:t>
            </a:r>
            <a:endParaRPr/>
          </a:p>
          <a:p>
            <a:pPr indent="0" lvl="0" marL="457200" marR="190500" rtl="0" algn="l">
              <a:spcBef>
                <a:spcPts val="0"/>
              </a:spcBef>
              <a:spcAft>
                <a:spcPts val="0"/>
              </a:spcAft>
              <a:buClr>
                <a:schemeClr val="dk1"/>
              </a:buClr>
              <a:buSzPts val="1100"/>
              <a:buFont typeface="Arial"/>
              <a:buNone/>
            </a:pPr>
            <a:r>
              <a:rPr lang="en-US"/>
              <a:t>-Over-exploitation of wildlife can be direct, such as unsustainable hunting, harvesting and poaching, or indirect, including bycatch.</a:t>
            </a:r>
            <a:endParaRPr/>
          </a:p>
          <a:p>
            <a:pPr indent="0" lvl="0" marL="0" marR="190500" rtl="0" algn="l">
              <a:spcBef>
                <a:spcPts val="0"/>
              </a:spcBef>
              <a:spcAft>
                <a:spcPts val="0"/>
              </a:spcAft>
              <a:buClr>
                <a:schemeClr val="dk1"/>
              </a:buClr>
              <a:buSzPts val="1100"/>
              <a:buFont typeface="Arial"/>
              <a:buNone/>
            </a:pPr>
            <a:r>
              <a:t/>
            </a:r>
            <a:endParaRPr/>
          </a:p>
        </p:txBody>
      </p:sp>
      <p:sp>
        <p:nvSpPr>
          <p:cNvPr id="142" name="Google Shape;142;g1c4b8e08ff9_0_5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b="1" lang="en-US" u="sng"/>
              <a:t>Vulnerable:</a:t>
            </a:r>
            <a:endParaRPr b="1" u="sng"/>
          </a:p>
          <a:p>
            <a:pPr indent="0" lvl="0" marL="0" rtl="0" algn="l">
              <a:spcBef>
                <a:spcPts val="0"/>
              </a:spcBef>
              <a:spcAft>
                <a:spcPts val="0"/>
              </a:spcAft>
              <a:buNone/>
            </a:pPr>
            <a:r>
              <a:rPr lang="en-US"/>
              <a:t>-Has characteristics which make it particularly sensitive to human activities or natural events such as susceptibility to catastrophic events (e.g. oil spill) or restricted habitat or food requirements that are themselves under threat</a:t>
            </a:r>
            <a:endParaRPr/>
          </a:p>
          <a:p>
            <a:pPr indent="0" lvl="0" marL="0" rtl="0" algn="l">
              <a:spcBef>
                <a:spcPts val="0"/>
              </a:spcBef>
              <a:spcAft>
                <a:spcPts val="0"/>
              </a:spcAft>
              <a:buNone/>
            </a:pPr>
            <a:r>
              <a:rPr lang="en-US"/>
              <a:t>-This category may also be used to identify a wildlife species that has recovered from threatened or endangered status but which is not yet secure</a:t>
            </a:r>
            <a:endParaRPr/>
          </a:p>
          <a:p>
            <a:pPr indent="0" lvl="0" marL="0" rtl="0" algn="l">
              <a:spcBef>
                <a:spcPts val="0"/>
              </a:spcBef>
              <a:spcAft>
                <a:spcPts val="0"/>
              </a:spcAft>
              <a:buNone/>
            </a:pPr>
            <a:r>
              <a:rPr lang="en-US"/>
              <a:t>-Species in this category are likely to become threatened or endangered if not managed effectively</a:t>
            </a:r>
            <a:endParaRPr/>
          </a:p>
        </p:txBody>
      </p:sp>
      <p:sp>
        <p:nvSpPr>
          <p:cNvPr id="150" name="Google Shape;150;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00"/>
              <a:buFont typeface="Arial"/>
              <a:buNone/>
            </a:pPr>
            <a:r>
              <a:rPr b="1" lang="en-US" u="sng"/>
              <a:t>Threatened</a:t>
            </a:r>
            <a:endParaRPr/>
          </a:p>
          <a:p>
            <a:pPr indent="0" lvl="0" marL="0" rtl="0" algn="l">
              <a:spcBef>
                <a:spcPts val="0"/>
              </a:spcBef>
              <a:spcAft>
                <a:spcPts val="0"/>
              </a:spcAft>
              <a:buClr>
                <a:schemeClr val="dk1"/>
              </a:buClr>
              <a:buSzPts val="300"/>
              <a:buFont typeface="Arial"/>
              <a:buNone/>
            </a:pPr>
            <a:r>
              <a:rPr lang="en-US">
                <a:highlight>
                  <a:srgbClr val="FFFFFF"/>
                </a:highlight>
              </a:rPr>
              <a:t>-</a:t>
            </a:r>
            <a:r>
              <a:rPr lang="en-US"/>
              <a:t>Is likely to become endangered if nothing is done to reverse the factors limiting its survival</a:t>
            </a:r>
            <a:endParaRPr/>
          </a:p>
          <a:p>
            <a:pPr indent="0" lvl="0" marL="0" rtl="0" algn="l">
              <a:spcBef>
                <a:spcPts val="0"/>
              </a:spcBef>
              <a:spcAft>
                <a:spcPts val="0"/>
              </a:spcAft>
              <a:buClr>
                <a:schemeClr val="dk1"/>
              </a:buClr>
              <a:buSzPts val="300"/>
              <a:buFont typeface="Arial"/>
              <a:buNone/>
            </a:pPr>
            <a:r>
              <a:rPr lang="en-US"/>
              <a:t>-Wildlife in this category can have:</a:t>
            </a:r>
            <a:endParaRPr/>
          </a:p>
          <a:p>
            <a:pPr indent="457200" lvl="0" marL="0" rtl="0" algn="l">
              <a:spcBef>
                <a:spcPts val="0"/>
              </a:spcBef>
              <a:spcAft>
                <a:spcPts val="0"/>
              </a:spcAft>
              <a:buClr>
                <a:schemeClr val="dk1"/>
              </a:buClr>
              <a:buSzPts val="300"/>
              <a:buFont typeface="Arial"/>
              <a:buNone/>
            </a:pPr>
            <a:r>
              <a:rPr lang="en-US"/>
              <a:t>-a declining total population size</a:t>
            </a:r>
            <a:endParaRPr/>
          </a:p>
          <a:p>
            <a:pPr indent="457200" lvl="0" marL="0" rtl="0" algn="l">
              <a:spcBef>
                <a:spcPts val="0"/>
              </a:spcBef>
              <a:spcAft>
                <a:spcPts val="0"/>
              </a:spcAft>
              <a:buClr>
                <a:schemeClr val="dk1"/>
              </a:buClr>
              <a:buSzPts val="300"/>
              <a:buFont typeface="Arial"/>
              <a:buNone/>
            </a:pPr>
            <a:r>
              <a:rPr lang="en-US"/>
              <a:t>-a very small population (&lt;1000 mature individuals)</a:t>
            </a:r>
            <a:endParaRPr/>
          </a:p>
          <a:p>
            <a:pPr indent="457200" lvl="0" marL="0" rtl="0" algn="l">
              <a:spcBef>
                <a:spcPts val="0"/>
              </a:spcBef>
              <a:spcAft>
                <a:spcPts val="0"/>
              </a:spcAft>
              <a:buClr>
                <a:schemeClr val="dk1"/>
              </a:buClr>
              <a:buSzPts val="300"/>
              <a:buFont typeface="Arial"/>
              <a:buNone/>
            </a:pPr>
            <a:r>
              <a:rPr lang="en-US"/>
              <a:t>-an area of occupancy of less than 2000 km2, and/or</a:t>
            </a:r>
            <a:endParaRPr/>
          </a:p>
          <a:p>
            <a:pPr indent="457200" lvl="0" marL="0" rtl="0" algn="l">
              <a:spcBef>
                <a:spcPts val="0"/>
              </a:spcBef>
              <a:spcAft>
                <a:spcPts val="0"/>
              </a:spcAft>
              <a:buClr>
                <a:schemeClr val="dk1"/>
              </a:buClr>
              <a:buSzPts val="300"/>
              <a:buFont typeface="Arial"/>
              <a:buNone/>
            </a:pPr>
            <a:r>
              <a:rPr lang="en-US"/>
              <a:t>-occur at 10 or less locations.</a:t>
            </a:r>
            <a:endParaRPr/>
          </a:p>
        </p:txBody>
      </p:sp>
      <p:sp>
        <p:nvSpPr>
          <p:cNvPr id="164" name="Google Shape;164;p4: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a:lvl1pPr>
            <a:lvl2pPr lvl="1" marR="0" algn="l">
              <a:lnSpc>
                <a:spcPct val="100000"/>
              </a:lnSpc>
              <a:spcBef>
                <a:spcPts val="0"/>
              </a:spcBef>
              <a:spcAft>
                <a:spcPts val="0"/>
              </a:spcAft>
              <a:buClr>
                <a:srgbClr val="000000"/>
              </a:buClr>
              <a:buSzPts val="1400"/>
              <a:buFont typeface="Arial"/>
              <a:buNone/>
              <a:defRPr/>
            </a:lvl2pPr>
            <a:lvl3pPr lvl="2" marR="0" algn="l">
              <a:spcBef>
                <a:spcPts val="0"/>
              </a:spcBef>
              <a:spcAft>
                <a:spcPts val="0"/>
              </a:spcAft>
              <a:buSzPts val="1400"/>
              <a:buNone/>
              <a:defRPr/>
            </a:lvl3pPr>
            <a:lvl4pPr lvl="3" marR="0" algn="l">
              <a:spcBef>
                <a:spcPts val="0"/>
              </a:spcBef>
              <a:spcAft>
                <a:spcPts val="0"/>
              </a:spcAft>
              <a:buSzPts val="1400"/>
              <a:buNone/>
              <a:defRPr/>
            </a:lvl4pPr>
            <a:lvl5pPr lvl="4" marR="0" algn="l">
              <a:spcBef>
                <a:spcPts val="0"/>
              </a:spcBef>
              <a:spcAft>
                <a:spcPts val="0"/>
              </a:spcAft>
              <a:buSzPts val="1400"/>
              <a:buNone/>
              <a:defRPr/>
            </a:lvl5pPr>
            <a:lvl6pPr lvl="5" marR="0" algn="l">
              <a:spcBef>
                <a:spcPts val="0"/>
              </a:spcBef>
              <a:spcAft>
                <a:spcPts val="0"/>
              </a:spcAft>
              <a:buSzPts val="1400"/>
              <a:buNone/>
              <a:defRPr/>
            </a:lvl6pPr>
            <a:lvl7pPr lvl="6" marR="0" algn="l">
              <a:spcBef>
                <a:spcPts val="0"/>
              </a:spcBef>
              <a:spcAft>
                <a:spcPts val="0"/>
              </a:spcAft>
              <a:buSzPts val="1400"/>
              <a:buNone/>
              <a:defRPr/>
            </a:lvl7pPr>
            <a:lvl8pPr lvl="7" marR="0" algn="l">
              <a:spcBef>
                <a:spcPts val="0"/>
              </a:spcBef>
              <a:spcAft>
                <a:spcPts val="0"/>
              </a:spcAft>
              <a:buSzPts val="1400"/>
              <a:buNone/>
              <a:defRPr/>
            </a:lvl8pPr>
            <a:lvl9pPr lvl="8" marR="0" algn="l">
              <a:spcBef>
                <a:spcPts val="0"/>
              </a:spcBef>
              <a:spcAft>
                <a:spcPts val="0"/>
              </a:spcAft>
              <a:buSzPts val="1400"/>
              <a:buNone/>
              <a:defRPr/>
            </a:lvl9pPr>
          </a:lstStyle>
          <a:p/>
        </p:txBody>
      </p:sp>
      <p:sp>
        <p:nvSpPr>
          <p:cNvPr id="17" name="Google Shape;17;p2"/>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1400"/>
              <a:buFont typeface="Arial"/>
              <a:buNone/>
              <a:defRPr/>
            </a:lvl1pPr>
            <a:lvl2pPr lvl="1" marR="0" algn="ctr">
              <a:lnSpc>
                <a:spcPct val="100000"/>
              </a:lnSpc>
              <a:spcBef>
                <a:spcPts val="560"/>
              </a:spcBef>
              <a:spcAft>
                <a:spcPts val="0"/>
              </a:spcAft>
              <a:buClr>
                <a:srgbClr val="888888"/>
              </a:buClr>
              <a:buSzPts val="1400"/>
              <a:buFont typeface="Arial"/>
              <a:buNone/>
              <a:defRPr/>
            </a:lvl2pPr>
            <a:lvl3pPr lvl="2" marR="0" algn="ctr">
              <a:lnSpc>
                <a:spcPct val="100000"/>
              </a:lnSpc>
              <a:spcBef>
                <a:spcPts val="480"/>
              </a:spcBef>
              <a:spcAft>
                <a:spcPts val="0"/>
              </a:spcAft>
              <a:buClr>
                <a:srgbClr val="888888"/>
              </a:buClr>
              <a:buSzPts val="1400"/>
              <a:buFont typeface="Arial"/>
              <a:buNone/>
              <a:defRPr/>
            </a:lvl3pPr>
            <a:lvl4pPr lvl="3" marR="0" algn="ctr">
              <a:lnSpc>
                <a:spcPct val="100000"/>
              </a:lnSpc>
              <a:spcBef>
                <a:spcPts val="400"/>
              </a:spcBef>
              <a:spcAft>
                <a:spcPts val="0"/>
              </a:spcAft>
              <a:buClr>
                <a:srgbClr val="888888"/>
              </a:buClr>
              <a:buSzPts val="1400"/>
              <a:buFont typeface="Arial"/>
              <a:buNone/>
              <a:defRPr/>
            </a:lvl4pPr>
            <a:lvl5pPr lvl="4" marR="0" algn="ctr">
              <a:lnSpc>
                <a:spcPct val="100000"/>
              </a:lnSpc>
              <a:spcBef>
                <a:spcPts val="400"/>
              </a:spcBef>
              <a:spcAft>
                <a:spcPts val="0"/>
              </a:spcAft>
              <a:buClr>
                <a:srgbClr val="888888"/>
              </a:buClr>
              <a:buSzPts val="1400"/>
              <a:buFont typeface="Arial"/>
              <a:buNone/>
              <a:defRPr/>
            </a:lvl5pPr>
            <a:lvl6pPr lvl="5" marR="0" algn="ctr">
              <a:lnSpc>
                <a:spcPct val="100000"/>
              </a:lnSpc>
              <a:spcBef>
                <a:spcPts val="400"/>
              </a:spcBef>
              <a:spcAft>
                <a:spcPts val="0"/>
              </a:spcAft>
              <a:buClr>
                <a:srgbClr val="888888"/>
              </a:buClr>
              <a:buSzPts val="1400"/>
              <a:buFont typeface="Arial"/>
              <a:buNone/>
              <a:defRPr/>
            </a:lvl6pPr>
            <a:lvl7pPr lvl="6" marR="0" algn="ctr">
              <a:lnSpc>
                <a:spcPct val="100000"/>
              </a:lnSpc>
              <a:spcBef>
                <a:spcPts val="400"/>
              </a:spcBef>
              <a:spcAft>
                <a:spcPts val="0"/>
              </a:spcAft>
              <a:buClr>
                <a:srgbClr val="888888"/>
              </a:buClr>
              <a:buSzPts val="1400"/>
              <a:buFont typeface="Arial"/>
              <a:buNone/>
              <a:defRPr/>
            </a:lvl7pPr>
            <a:lvl8pPr lvl="7" marR="0" algn="ctr">
              <a:lnSpc>
                <a:spcPct val="100000"/>
              </a:lnSpc>
              <a:spcBef>
                <a:spcPts val="400"/>
              </a:spcBef>
              <a:spcAft>
                <a:spcPts val="0"/>
              </a:spcAft>
              <a:buClr>
                <a:srgbClr val="888888"/>
              </a:buClr>
              <a:buSzPts val="1400"/>
              <a:buFont typeface="Arial"/>
              <a:buNone/>
              <a:defRPr/>
            </a:lvl8pPr>
            <a:lvl9pPr lvl="8" marR="0" algn="ctr">
              <a:lnSpc>
                <a:spcPct val="100000"/>
              </a:lnSpc>
              <a:spcBef>
                <a:spcPts val="400"/>
              </a:spcBef>
              <a:spcAft>
                <a:spcPts val="0"/>
              </a:spcAft>
              <a:buClr>
                <a:srgbClr val="888888"/>
              </a:buClr>
              <a:buSzPts val="1400"/>
              <a:buFont typeface="Arial"/>
              <a:buNone/>
              <a:defRPr/>
            </a:lvl9pPr>
          </a:lstStyle>
          <a:p/>
        </p:txBody>
      </p:sp>
      <p:sp>
        <p:nvSpPr>
          <p:cNvPr id="18" name="Google Shape;18;p2"/>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19" name="Google Shape;19;p2"/>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0" name="Google Shape;20;p2"/>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 type="body"/>
          </p:nvPr>
        </p:nvSpPr>
        <p:spPr>
          <a:xfrm rot="5400000">
            <a:off x="2308949" y="-251550"/>
            <a:ext cx="4526100" cy="82296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dk1"/>
              </a:buClr>
              <a:buSzPts val="1400"/>
              <a:buFont typeface="Arial"/>
              <a:buChar char="•"/>
              <a:defRPr/>
            </a:lvl1pPr>
            <a:lvl2pPr indent="-317500" lvl="1" marL="914400" algn="l">
              <a:lnSpc>
                <a:spcPct val="100000"/>
              </a:lnSpc>
              <a:spcBef>
                <a:spcPts val="560"/>
              </a:spcBef>
              <a:spcAft>
                <a:spcPts val="0"/>
              </a:spcAft>
              <a:buClr>
                <a:schemeClr val="dk1"/>
              </a:buClr>
              <a:buSzPts val="1400"/>
              <a:buFont typeface="Arial"/>
              <a:buChar char="–"/>
              <a:defRPr/>
            </a:lvl2pPr>
            <a:lvl3pPr indent="-317500" lvl="2" marL="1371600" algn="l">
              <a:lnSpc>
                <a:spcPct val="100000"/>
              </a:lnSpc>
              <a:spcBef>
                <a:spcPts val="480"/>
              </a:spcBef>
              <a:spcAft>
                <a:spcPts val="0"/>
              </a:spcAft>
              <a:buClr>
                <a:schemeClr val="dk1"/>
              </a:buClr>
              <a:buSzPts val="1400"/>
              <a:buFont typeface="Arial"/>
              <a:buChar char="•"/>
              <a:defRPr/>
            </a:lvl3pPr>
            <a:lvl4pPr indent="-317500" lvl="3" marL="1828800" algn="l">
              <a:lnSpc>
                <a:spcPct val="100000"/>
              </a:lnSpc>
              <a:spcBef>
                <a:spcPts val="400"/>
              </a:spcBef>
              <a:spcAft>
                <a:spcPts val="0"/>
              </a:spcAft>
              <a:buClr>
                <a:schemeClr val="dk1"/>
              </a:buClr>
              <a:buSzPts val="1400"/>
              <a:buFont typeface="Arial"/>
              <a:buChar char="–"/>
              <a:defRPr/>
            </a:lvl4pPr>
            <a:lvl5pPr indent="-317500" lvl="4" marL="2286000" algn="l">
              <a:lnSpc>
                <a:spcPct val="100000"/>
              </a:lnSpc>
              <a:spcBef>
                <a:spcPts val="400"/>
              </a:spcBef>
              <a:spcAft>
                <a:spcPts val="0"/>
              </a:spcAft>
              <a:buClr>
                <a:schemeClr val="dk1"/>
              </a:buClr>
              <a:buSzPts val="1400"/>
              <a:buFont typeface="Arial"/>
              <a:buChar char="»"/>
              <a:defRPr/>
            </a:lvl5pPr>
            <a:lvl6pPr indent="-317500" lvl="5" marL="2743200" algn="l">
              <a:lnSpc>
                <a:spcPct val="100000"/>
              </a:lnSpc>
              <a:spcBef>
                <a:spcPts val="400"/>
              </a:spcBef>
              <a:spcAft>
                <a:spcPts val="0"/>
              </a:spcAft>
              <a:buClr>
                <a:schemeClr val="dk1"/>
              </a:buClr>
              <a:buSzPts val="1400"/>
              <a:buFont typeface="Arial"/>
              <a:buChar char="•"/>
              <a:defRPr/>
            </a:lvl6pPr>
            <a:lvl7pPr indent="-317500" lvl="6" marL="3200400" algn="l">
              <a:lnSpc>
                <a:spcPct val="100000"/>
              </a:lnSpc>
              <a:spcBef>
                <a:spcPts val="400"/>
              </a:spcBef>
              <a:spcAft>
                <a:spcPts val="0"/>
              </a:spcAft>
              <a:buClr>
                <a:schemeClr val="dk1"/>
              </a:buClr>
              <a:buSzPts val="1400"/>
              <a:buFont typeface="Arial"/>
              <a:buChar char="•"/>
              <a:defRPr/>
            </a:lvl7pPr>
            <a:lvl8pPr indent="-317500" lvl="7" marL="3657600" algn="l">
              <a:lnSpc>
                <a:spcPct val="100000"/>
              </a:lnSpc>
              <a:spcBef>
                <a:spcPts val="400"/>
              </a:spcBef>
              <a:spcAft>
                <a:spcPts val="0"/>
              </a:spcAft>
              <a:buClr>
                <a:schemeClr val="dk1"/>
              </a:buClr>
              <a:buSzPts val="1400"/>
              <a:buFont typeface="Arial"/>
              <a:buChar char="•"/>
              <a:defRPr/>
            </a:lvl8pPr>
            <a:lvl9pPr indent="-317500" lvl="8" marL="4114800" algn="l">
              <a:lnSpc>
                <a:spcPct val="100000"/>
              </a:lnSpc>
              <a:spcBef>
                <a:spcPts val="400"/>
              </a:spcBef>
              <a:spcAft>
                <a:spcPts val="0"/>
              </a:spcAft>
              <a:buClr>
                <a:schemeClr val="dk1"/>
              </a:buClr>
              <a:buSzPts val="1400"/>
              <a:buFont typeface="Arial"/>
              <a:buChar char="•"/>
              <a:defRPr/>
            </a:lvl9pPr>
          </a:lstStyle>
          <a:p/>
        </p:txBody>
      </p:sp>
      <p:sp>
        <p:nvSpPr>
          <p:cNvPr id="75" name="Google Shape;75;p11"/>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6" name="Google Shape;76;p11"/>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7" name="Google Shape;77;p11"/>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49" y="2171687"/>
            <a:ext cx="5851500" cy="205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 type="body"/>
          </p:nvPr>
        </p:nvSpPr>
        <p:spPr>
          <a:xfrm rot="5400000">
            <a:off x="541350" y="190488"/>
            <a:ext cx="5851500" cy="6019799"/>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dk1"/>
              </a:buClr>
              <a:buSzPts val="1400"/>
              <a:buFont typeface="Arial"/>
              <a:buChar char="•"/>
              <a:defRPr/>
            </a:lvl1pPr>
            <a:lvl2pPr indent="-317500" lvl="1" marL="914400" algn="l">
              <a:lnSpc>
                <a:spcPct val="100000"/>
              </a:lnSpc>
              <a:spcBef>
                <a:spcPts val="560"/>
              </a:spcBef>
              <a:spcAft>
                <a:spcPts val="0"/>
              </a:spcAft>
              <a:buClr>
                <a:schemeClr val="dk1"/>
              </a:buClr>
              <a:buSzPts val="1400"/>
              <a:buFont typeface="Arial"/>
              <a:buChar char="–"/>
              <a:defRPr/>
            </a:lvl2pPr>
            <a:lvl3pPr indent="-317500" lvl="2" marL="1371600" algn="l">
              <a:lnSpc>
                <a:spcPct val="100000"/>
              </a:lnSpc>
              <a:spcBef>
                <a:spcPts val="480"/>
              </a:spcBef>
              <a:spcAft>
                <a:spcPts val="0"/>
              </a:spcAft>
              <a:buClr>
                <a:schemeClr val="dk1"/>
              </a:buClr>
              <a:buSzPts val="1400"/>
              <a:buFont typeface="Arial"/>
              <a:buChar char="•"/>
              <a:defRPr/>
            </a:lvl3pPr>
            <a:lvl4pPr indent="-317500" lvl="3" marL="1828800" algn="l">
              <a:lnSpc>
                <a:spcPct val="100000"/>
              </a:lnSpc>
              <a:spcBef>
                <a:spcPts val="400"/>
              </a:spcBef>
              <a:spcAft>
                <a:spcPts val="0"/>
              </a:spcAft>
              <a:buClr>
                <a:schemeClr val="dk1"/>
              </a:buClr>
              <a:buSzPts val="1400"/>
              <a:buFont typeface="Arial"/>
              <a:buChar char="–"/>
              <a:defRPr/>
            </a:lvl4pPr>
            <a:lvl5pPr indent="-317500" lvl="4" marL="2286000" algn="l">
              <a:lnSpc>
                <a:spcPct val="100000"/>
              </a:lnSpc>
              <a:spcBef>
                <a:spcPts val="400"/>
              </a:spcBef>
              <a:spcAft>
                <a:spcPts val="0"/>
              </a:spcAft>
              <a:buClr>
                <a:schemeClr val="dk1"/>
              </a:buClr>
              <a:buSzPts val="1400"/>
              <a:buFont typeface="Arial"/>
              <a:buChar char="»"/>
              <a:defRPr/>
            </a:lvl5pPr>
            <a:lvl6pPr indent="-317500" lvl="5" marL="2743200" algn="l">
              <a:lnSpc>
                <a:spcPct val="100000"/>
              </a:lnSpc>
              <a:spcBef>
                <a:spcPts val="400"/>
              </a:spcBef>
              <a:spcAft>
                <a:spcPts val="0"/>
              </a:spcAft>
              <a:buClr>
                <a:schemeClr val="dk1"/>
              </a:buClr>
              <a:buSzPts val="1400"/>
              <a:buFont typeface="Arial"/>
              <a:buChar char="•"/>
              <a:defRPr/>
            </a:lvl6pPr>
            <a:lvl7pPr indent="-317500" lvl="6" marL="3200400" algn="l">
              <a:lnSpc>
                <a:spcPct val="100000"/>
              </a:lnSpc>
              <a:spcBef>
                <a:spcPts val="400"/>
              </a:spcBef>
              <a:spcAft>
                <a:spcPts val="0"/>
              </a:spcAft>
              <a:buClr>
                <a:schemeClr val="dk1"/>
              </a:buClr>
              <a:buSzPts val="1400"/>
              <a:buFont typeface="Arial"/>
              <a:buChar char="•"/>
              <a:defRPr/>
            </a:lvl7pPr>
            <a:lvl8pPr indent="-317500" lvl="7" marL="3657600" algn="l">
              <a:lnSpc>
                <a:spcPct val="100000"/>
              </a:lnSpc>
              <a:spcBef>
                <a:spcPts val="400"/>
              </a:spcBef>
              <a:spcAft>
                <a:spcPts val="0"/>
              </a:spcAft>
              <a:buClr>
                <a:schemeClr val="dk1"/>
              </a:buClr>
              <a:buSzPts val="1400"/>
              <a:buFont typeface="Arial"/>
              <a:buChar char="•"/>
              <a:defRPr/>
            </a:lvl8pPr>
            <a:lvl9pPr indent="-317500" lvl="8" marL="4114800" algn="l">
              <a:lnSpc>
                <a:spcPct val="100000"/>
              </a:lnSpc>
              <a:spcBef>
                <a:spcPts val="400"/>
              </a:spcBef>
              <a:spcAft>
                <a:spcPts val="0"/>
              </a:spcAft>
              <a:buClr>
                <a:schemeClr val="dk1"/>
              </a:buClr>
              <a:buSzPts val="1400"/>
              <a:buFont typeface="Arial"/>
              <a:buChar char="•"/>
              <a:defRPr/>
            </a:lvl9pPr>
          </a:lstStyle>
          <a:p/>
        </p:txBody>
      </p:sp>
      <p:sp>
        <p:nvSpPr>
          <p:cNvPr id="81" name="Google Shape;81;p12"/>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82" name="Google Shape;82;p12"/>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83" name="Google Shape;83;p12"/>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dk1"/>
              </a:buClr>
              <a:buSzPts val="1400"/>
              <a:buFont typeface="Arial"/>
              <a:buChar char="•"/>
              <a:defRPr/>
            </a:lvl1pPr>
            <a:lvl2pPr indent="-317500" lvl="1" marL="914400" algn="l">
              <a:lnSpc>
                <a:spcPct val="100000"/>
              </a:lnSpc>
              <a:spcBef>
                <a:spcPts val="560"/>
              </a:spcBef>
              <a:spcAft>
                <a:spcPts val="0"/>
              </a:spcAft>
              <a:buClr>
                <a:schemeClr val="dk1"/>
              </a:buClr>
              <a:buSzPts val="1400"/>
              <a:buFont typeface="Arial"/>
              <a:buChar char="–"/>
              <a:defRPr/>
            </a:lvl2pPr>
            <a:lvl3pPr indent="-317500" lvl="2" marL="1371600" algn="l">
              <a:lnSpc>
                <a:spcPct val="100000"/>
              </a:lnSpc>
              <a:spcBef>
                <a:spcPts val="480"/>
              </a:spcBef>
              <a:spcAft>
                <a:spcPts val="0"/>
              </a:spcAft>
              <a:buClr>
                <a:schemeClr val="dk1"/>
              </a:buClr>
              <a:buSzPts val="1400"/>
              <a:buFont typeface="Arial"/>
              <a:buChar char="•"/>
              <a:defRPr/>
            </a:lvl3pPr>
            <a:lvl4pPr indent="-317500" lvl="3" marL="1828800" algn="l">
              <a:lnSpc>
                <a:spcPct val="100000"/>
              </a:lnSpc>
              <a:spcBef>
                <a:spcPts val="400"/>
              </a:spcBef>
              <a:spcAft>
                <a:spcPts val="0"/>
              </a:spcAft>
              <a:buClr>
                <a:schemeClr val="dk1"/>
              </a:buClr>
              <a:buSzPts val="1400"/>
              <a:buFont typeface="Arial"/>
              <a:buChar char="–"/>
              <a:defRPr/>
            </a:lvl4pPr>
            <a:lvl5pPr indent="-317500" lvl="4" marL="2286000" algn="l">
              <a:lnSpc>
                <a:spcPct val="100000"/>
              </a:lnSpc>
              <a:spcBef>
                <a:spcPts val="400"/>
              </a:spcBef>
              <a:spcAft>
                <a:spcPts val="0"/>
              </a:spcAft>
              <a:buClr>
                <a:schemeClr val="dk1"/>
              </a:buClr>
              <a:buSzPts val="1400"/>
              <a:buFont typeface="Arial"/>
              <a:buChar char="»"/>
              <a:defRPr/>
            </a:lvl5pPr>
            <a:lvl6pPr indent="-317500" lvl="5" marL="2743200" algn="l">
              <a:lnSpc>
                <a:spcPct val="100000"/>
              </a:lnSpc>
              <a:spcBef>
                <a:spcPts val="400"/>
              </a:spcBef>
              <a:spcAft>
                <a:spcPts val="0"/>
              </a:spcAft>
              <a:buClr>
                <a:schemeClr val="dk1"/>
              </a:buClr>
              <a:buSzPts val="1400"/>
              <a:buFont typeface="Arial"/>
              <a:buChar char="•"/>
              <a:defRPr/>
            </a:lvl6pPr>
            <a:lvl7pPr indent="-317500" lvl="6" marL="3200400" algn="l">
              <a:lnSpc>
                <a:spcPct val="100000"/>
              </a:lnSpc>
              <a:spcBef>
                <a:spcPts val="400"/>
              </a:spcBef>
              <a:spcAft>
                <a:spcPts val="0"/>
              </a:spcAft>
              <a:buClr>
                <a:schemeClr val="dk1"/>
              </a:buClr>
              <a:buSzPts val="1400"/>
              <a:buFont typeface="Arial"/>
              <a:buChar char="•"/>
              <a:defRPr/>
            </a:lvl7pPr>
            <a:lvl8pPr indent="-317500" lvl="7" marL="3657600" algn="l">
              <a:lnSpc>
                <a:spcPct val="100000"/>
              </a:lnSpc>
              <a:spcBef>
                <a:spcPts val="400"/>
              </a:spcBef>
              <a:spcAft>
                <a:spcPts val="0"/>
              </a:spcAft>
              <a:buClr>
                <a:schemeClr val="dk1"/>
              </a:buClr>
              <a:buSzPts val="1400"/>
              <a:buFont typeface="Arial"/>
              <a:buChar char="•"/>
              <a:defRPr/>
            </a:lvl8pPr>
            <a:lvl9pPr indent="-317500" lvl="8" marL="4114800" algn="l">
              <a:lnSpc>
                <a:spcPct val="100000"/>
              </a:lnSpc>
              <a:spcBef>
                <a:spcPts val="400"/>
              </a:spcBef>
              <a:spcAft>
                <a:spcPts val="0"/>
              </a:spcAft>
              <a:buClr>
                <a:schemeClr val="dk1"/>
              </a:buClr>
              <a:buSzPts val="1400"/>
              <a:buFont typeface="Arial"/>
              <a:buChar char="•"/>
              <a:defRPr/>
            </a:lvl9pPr>
          </a:lstStyle>
          <a:p/>
        </p:txBody>
      </p:sp>
      <p:sp>
        <p:nvSpPr>
          <p:cNvPr id="24" name="Google Shape;24;p3"/>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5" name="Google Shape;25;p3"/>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6" name="Google Shape;26;p3"/>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9" name="Google Shape;29;p4"/>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30" name="Google Shape;30;p4"/>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2" y="4406900"/>
            <a:ext cx="7772400" cy="136199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0"/>
              </a:spcBef>
              <a:spcAft>
                <a:spcPts val="0"/>
              </a:spcAft>
              <a:buClr>
                <a:srgbClr val="888888"/>
              </a:buClr>
              <a:buSzPts val="1400"/>
              <a:buFont typeface="Calibri"/>
              <a:buNone/>
              <a:defRPr/>
            </a:lvl1pPr>
            <a:lvl2pPr indent="-228600" lvl="1" marL="914400" algn="l">
              <a:lnSpc>
                <a:spcPct val="100000"/>
              </a:lnSpc>
              <a:spcBef>
                <a:spcPts val="0"/>
              </a:spcBef>
              <a:spcAft>
                <a:spcPts val="0"/>
              </a:spcAft>
              <a:buClr>
                <a:srgbClr val="888888"/>
              </a:buClr>
              <a:buSzPts val="1400"/>
              <a:buFont typeface="Calibri"/>
              <a:buNone/>
              <a:defRPr/>
            </a:lvl2pPr>
            <a:lvl3pPr indent="-228600" lvl="2" marL="1371600" algn="l">
              <a:lnSpc>
                <a:spcPct val="100000"/>
              </a:lnSpc>
              <a:spcBef>
                <a:spcPts val="0"/>
              </a:spcBef>
              <a:spcAft>
                <a:spcPts val="0"/>
              </a:spcAft>
              <a:buClr>
                <a:srgbClr val="888888"/>
              </a:buClr>
              <a:buSzPts val="1400"/>
              <a:buFont typeface="Calibri"/>
              <a:buNone/>
              <a:defRPr/>
            </a:lvl3pPr>
            <a:lvl4pPr indent="-228600" lvl="3" marL="1828800" algn="l">
              <a:lnSpc>
                <a:spcPct val="100000"/>
              </a:lnSpc>
              <a:spcBef>
                <a:spcPts val="0"/>
              </a:spcBef>
              <a:spcAft>
                <a:spcPts val="0"/>
              </a:spcAft>
              <a:buClr>
                <a:srgbClr val="888888"/>
              </a:buClr>
              <a:buSzPts val="1400"/>
              <a:buFont typeface="Calibri"/>
              <a:buNone/>
              <a:defRPr/>
            </a:lvl4pPr>
            <a:lvl5pPr indent="-228600" lvl="4" marL="2286000" algn="l">
              <a:lnSpc>
                <a:spcPct val="100000"/>
              </a:lnSpc>
              <a:spcBef>
                <a:spcPts val="0"/>
              </a:spcBef>
              <a:spcAft>
                <a:spcPts val="0"/>
              </a:spcAft>
              <a:buClr>
                <a:srgbClr val="888888"/>
              </a:buClr>
              <a:buSzPts val="1400"/>
              <a:buFont typeface="Calibri"/>
              <a:buNone/>
              <a:defRPr/>
            </a:lvl5pPr>
            <a:lvl6pPr indent="-228600" lvl="5" marL="2743200" algn="l">
              <a:lnSpc>
                <a:spcPct val="100000"/>
              </a:lnSpc>
              <a:spcBef>
                <a:spcPts val="0"/>
              </a:spcBef>
              <a:spcAft>
                <a:spcPts val="0"/>
              </a:spcAft>
              <a:buClr>
                <a:srgbClr val="888888"/>
              </a:buClr>
              <a:buSzPts val="1400"/>
              <a:buFont typeface="Calibri"/>
              <a:buNone/>
              <a:defRPr/>
            </a:lvl6pPr>
            <a:lvl7pPr indent="-228600" lvl="6" marL="3200400" algn="l">
              <a:lnSpc>
                <a:spcPct val="100000"/>
              </a:lnSpc>
              <a:spcBef>
                <a:spcPts val="0"/>
              </a:spcBef>
              <a:spcAft>
                <a:spcPts val="0"/>
              </a:spcAft>
              <a:buClr>
                <a:srgbClr val="888888"/>
              </a:buClr>
              <a:buSzPts val="1400"/>
              <a:buFont typeface="Calibri"/>
              <a:buNone/>
              <a:defRPr/>
            </a:lvl7pPr>
            <a:lvl8pPr indent="-228600" lvl="7" marL="3657600" algn="l">
              <a:lnSpc>
                <a:spcPct val="100000"/>
              </a:lnSpc>
              <a:spcBef>
                <a:spcPts val="0"/>
              </a:spcBef>
              <a:spcAft>
                <a:spcPts val="0"/>
              </a:spcAft>
              <a:buClr>
                <a:srgbClr val="888888"/>
              </a:buClr>
              <a:buSzPts val="1400"/>
              <a:buFont typeface="Calibri"/>
              <a:buNone/>
              <a:defRPr/>
            </a:lvl8pPr>
            <a:lvl9pPr indent="-228600" lvl="8" marL="4114800" algn="l">
              <a:lnSpc>
                <a:spcPct val="100000"/>
              </a:lnSpc>
              <a:spcBef>
                <a:spcPts val="0"/>
              </a:spcBef>
              <a:spcAft>
                <a:spcPts val="0"/>
              </a:spcAft>
              <a:buClr>
                <a:srgbClr val="888888"/>
              </a:buClr>
              <a:buSzPts val="1400"/>
              <a:buFont typeface="Calibri"/>
              <a:buNone/>
              <a:defRPr/>
            </a:lvl9pPr>
          </a:lstStyle>
          <a:p/>
        </p:txBody>
      </p:sp>
      <p:sp>
        <p:nvSpPr>
          <p:cNvPr id="34" name="Google Shape;34;p5"/>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35" name="Google Shape;35;p5"/>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36" name="Google Shape;36;p5"/>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 type="body"/>
          </p:nvPr>
        </p:nvSpPr>
        <p:spPr>
          <a:xfrm>
            <a:off x="457200" y="1600200"/>
            <a:ext cx="4038599" cy="4526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0" name="Google Shape;40;p6"/>
          <p:cNvSpPr txBox="1"/>
          <p:nvPr>
            <p:ph idx="2" type="body"/>
          </p:nvPr>
        </p:nvSpPr>
        <p:spPr>
          <a:xfrm>
            <a:off x="4648200" y="1600200"/>
            <a:ext cx="4038599" cy="4526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1" name="Google Shape;41;p6"/>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42" name="Google Shape;42;p6"/>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43" name="Google Shape;43;p6"/>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 type="body"/>
          </p:nvPr>
        </p:nvSpPr>
        <p:spPr>
          <a:xfrm>
            <a:off x="457200" y="1535112"/>
            <a:ext cx="4040099" cy="6399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47" name="Google Shape;47;p7"/>
          <p:cNvSpPr txBox="1"/>
          <p:nvPr>
            <p:ph idx="2" type="body"/>
          </p:nvPr>
        </p:nvSpPr>
        <p:spPr>
          <a:xfrm>
            <a:off x="457200" y="2174875"/>
            <a:ext cx="4040099" cy="39513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8" name="Google Shape;48;p7"/>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49" name="Google Shape;49;p7"/>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50" name="Google Shape;50;p7"/>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1" name="Google Shape;51;p7"/>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2" name="Google Shape;52;p7"/>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6" name="Google Shape;56;p8"/>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7" name="Google Shape;57;p8"/>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99" cy="1161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 type="body"/>
          </p:nvPr>
        </p:nvSpPr>
        <p:spPr>
          <a:xfrm>
            <a:off x="3575050" y="273050"/>
            <a:ext cx="5111699" cy="5852999"/>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61" name="Google Shape;61;p9"/>
          <p:cNvSpPr txBox="1"/>
          <p:nvPr>
            <p:ph idx="2" type="body"/>
          </p:nvPr>
        </p:nvSpPr>
        <p:spPr>
          <a:xfrm>
            <a:off x="457200" y="1435100"/>
            <a:ext cx="3008399" cy="46910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62" name="Google Shape;62;p9"/>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63" name="Google Shape;63;p9"/>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64" name="Google Shape;64;p9"/>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399" cy="566699"/>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p:nvPr>
            <p:ph idx="2" type="pic"/>
          </p:nvPr>
        </p:nvSpPr>
        <p:spPr>
          <a:xfrm>
            <a:off x="1792288" y="612775"/>
            <a:ext cx="5486399" cy="4114800"/>
          </a:xfrm>
          <a:prstGeom prst="rect">
            <a:avLst/>
          </a:prstGeom>
          <a:noFill/>
          <a:ln>
            <a:noFill/>
          </a:ln>
        </p:spPr>
      </p:sp>
      <p:sp>
        <p:nvSpPr>
          <p:cNvPr id="68" name="Google Shape;68;p10"/>
          <p:cNvSpPr txBox="1"/>
          <p:nvPr>
            <p:ph idx="1" type="body"/>
          </p:nvPr>
        </p:nvSpPr>
        <p:spPr>
          <a:xfrm>
            <a:off x="1792288" y="5367337"/>
            <a:ext cx="5486399" cy="8048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69" name="Google Shape;69;p10"/>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0" name="Google Shape;70;p10"/>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1" name="Google Shape;71;p10"/>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sz="1800"/>
            </a:lvl3pPr>
            <a:lvl4pPr lvl="3" marR="0" rtl="0" algn="l">
              <a:spcBef>
                <a:spcPts val="0"/>
              </a:spcBef>
              <a:spcAft>
                <a:spcPts val="0"/>
              </a:spcAft>
              <a:buSzPts val="1400"/>
              <a:buNone/>
              <a:defRPr sz="1800"/>
            </a:lvl4pPr>
            <a:lvl5pPr lvl="4" marR="0" rtl="0" algn="l">
              <a:spcBef>
                <a:spcPts val="0"/>
              </a:spcBef>
              <a:spcAft>
                <a:spcPts val="0"/>
              </a:spcAft>
              <a:buSzPts val="1400"/>
              <a:buNone/>
              <a:defRPr sz="1800"/>
            </a:lvl5pPr>
            <a:lvl6pPr lvl="5" marR="0" rtl="0" algn="l">
              <a:spcBef>
                <a:spcPts val="0"/>
              </a:spcBef>
              <a:spcAft>
                <a:spcPts val="0"/>
              </a:spcAft>
              <a:buSzPts val="1400"/>
              <a:buNone/>
              <a:defRPr sz="1800"/>
            </a:lvl6pPr>
            <a:lvl7pPr lvl="6" marR="0" rtl="0" algn="l">
              <a:spcBef>
                <a:spcPts val="0"/>
              </a:spcBef>
              <a:spcAft>
                <a:spcPts val="0"/>
              </a:spcAft>
              <a:buSzPts val="1400"/>
              <a:buNone/>
              <a:defRPr sz="1800"/>
            </a:lvl7pPr>
            <a:lvl8pPr lvl="7" marR="0" rtl="0" algn="l">
              <a:spcBef>
                <a:spcPts val="0"/>
              </a:spcBef>
              <a:spcAft>
                <a:spcPts val="0"/>
              </a:spcAft>
              <a:buSzPts val="1400"/>
              <a:buNone/>
              <a:defRPr sz="1800"/>
            </a:lvl8pPr>
            <a:lvl9pPr lvl="8" marR="0" rtl="0" algn="l">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 name="Google Shape;12;p1"/>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1"/>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14.png"/><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hyperlink" Target="http://www.samnl.org" TargetMode="External"/><Relationship Id="rId5" Type="http://schemas.openxmlformats.org/officeDocument/2006/relationships/hyperlink" Target="mailto:samengagement995@gmail.com" TargetMode="External"/><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b="0" l="0" r="0" t="0"/>
          <a:stretch/>
        </p:blipFill>
        <p:spPr>
          <a:xfrm>
            <a:off x="0" y="0"/>
            <a:ext cx="9144003" cy="6857998"/>
          </a:xfrm>
          <a:prstGeom prst="rect">
            <a:avLst/>
          </a:prstGeom>
          <a:noFill/>
          <a:ln>
            <a:noFill/>
          </a:ln>
        </p:spPr>
      </p:pic>
      <p:sp>
        <p:nvSpPr>
          <p:cNvPr id="90" name="Google Shape;90;p13"/>
          <p:cNvSpPr txBox="1"/>
          <p:nvPr/>
        </p:nvSpPr>
        <p:spPr>
          <a:xfrm>
            <a:off x="1766400" y="5380150"/>
            <a:ext cx="5611200" cy="1027800"/>
          </a:xfrm>
          <a:prstGeom prst="rect">
            <a:avLst/>
          </a:prstGeom>
          <a:solidFill>
            <a:srgbClr val="FFFFFF">
              <a:alpha val="69411"/>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rPr b="1" lang="en-US" sz="2000">
                <a:latin typeface="Cambria"/>
                <a:ea typeface="Cambria"/>
                <a:cs typeface="Cambria"/>
                <a:sym typeface="Cambria"/>
              </a:rPr>
              <a:t>Programming Created by:</a:t>
            </a:r>
            <a:endParaRPr b="1" sz="2000">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500"/>
              <a:buFont typeface="Arial"/>
              <a:buNone/>
            </a:pPr>
            <a:r>
              <a:rPr b="1" lang="en-US" sz="2000">
                <a:latin typeface="Cambria"/>
                <a:ea typeface="Cambria"/>
                <a:cs typeface="Cambria"/>
                <a:sym typeface="Cambria"/>
              </a:rPr>
              <a:t>Karleena Squires</a:t>
            </a:r>
            <a:endParaRPr b="1">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500"/>
              <a:buFont typeface="Arial"/>
              <a:buNone/>
            </a:pPr>
            <a:r>
              <a:rPr b="1" i="0" lang="en-US" sz="2000" u="none" cap="none" strike="noStrike">
                <a:solidFill>
                  <a:srgbClr val="000000"/>
                </a:solidFill>
                <a:latin typeface="Cambria"/>
                <a:ea typeface="Cambria"/>
                <a:cs typeface="Cambria"/>
                <a:sym typeface="Cambria"/>
              </a:rPr>
              <a:t>Outreach Coordinator</a:t>
            </a:r>
            <a:endParaRPr b="1">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500"/>
              <a:buFont typeface="Arial"/>
              <a:buNone/>
            </a:pPr>
            <a:r>
              <a:t/>
            </a:r>
            <a:endParaRPr b="1">
              <a:latin typeface="Cambria"/>
              <a:ea typeface="Cambria"/>
              <a:cs typeface="Cambria"/>
              <a:sym typeface="Cambria"/>
            </a:endParaRPr>
          </a:p>
        </p:txBody>
      </p:sp>
      <p:sp>
        <p:nvSpPr>
          <p:cNvPr id="91" name="Google Shape;91;p13"/>
          <p:cNvSpPr txBox="1"/>
          <p:nvPr/>
        </p:nvSpPr>
        <p:spPr>
          <a:xfrm>
            <a:off x="1882200" y="403250"/>
            <a:ext cx="5379600" cy="10746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lang="en-US" sz="5300">
                <a:latin typeface="Cambria"/>
                <a:ea typeface="Cambria"/>
                <a:cs typeface="Cambria"/>
                <a:sym typeface="Cambria"/>
              </a:rPr>
              <a:t>Species at Risk </a:t>
            </a:r>
            <a:endParaRPr sz="5300">
              <a:latin typeface="Cambria"/>
              <a:ea typeface="Cambria"/>
              <a:cs typeface="Cambria"/>
              <a:sym typeface="Cambria"/>
            </a:endParaRPr>
          </a:p>
        </p:txBody>
      </p:sp>
      <p:sp>
        <p:nvSpPr>
          <p:cNvPr id="92" name="Google Shape;92;p13"/>
          <p:cNvSpPr/>
          <p:nvPr/>
        </p:nvSpPr>
        <p:spPr>
          <a:xfrm>
            <a:off x="2363250" y="2215788"/>
            <a:ext cx="4417500" cy="2426400"/>
          </a:xfrm>
          <a:prstGeom prst="rect">
            <a:avLst/>
          </a:prstGeom>
          <a:solidFill>
            <a:srgbClr val="FFFFFF">
              <a:alpha val="69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3"/>
          <p:cNvPicPr preferRelativeResize="0"/>
          <p:nvPr/>
        </p:nvPicPr>
        <p:blipFill>
          <a:blip r:embed="rId4">
            <a:alphaModFix/>
          </a:blip>
          <a:stretch>
            <a:fillRect/>
          </a:stretch>
        </p:blipFill>
        <p:spPr>
          <a:xfrm>
            <a:off x="2457300" y="2302450"/>
            <a:ext cx="4229402" cy="22530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457200" y="1263791"/>
            <a:ext cx="3807275" cy="2424009"/>
          </a:xfrm>
          <a:prstGeom prst="rect">
            <a:avLst/>
          </a:prstGeom>
          <a:noFill/>
          <a:ln>
            <a:noFill/>
          </a:ln>
        </p:spPr>
      </p:pic>
      <p:sp>
        <p:nvSpPr>
          <p:cNvPr id="181" name="Google Shape;181;p22"/>
          <p:cNvSpPr txBox="1"/>
          <p:nvPr>
            <p:ph idx="12" type="sldNum"/>
          </p:nvPr>
        </p:nvSpPr>
        <p:spPr>
          <a:xfrm>
            <a:off x="6553200" y="6356350"/>
            <a:ext cx="2133599" cy="365099"/>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82" name="Google Shape;182;p22"/>
          <p:cNvSpPr txBox="1"/>
          <p:nvPr>
            <p:ph type="title"/>
          </p:nvPr>
        </p:nvSpPr>
        <p:spPr>
          <a:xfrm>
            <a:off x="457200" y="388850"/>
            <a:ext cx="8229600" cy="7233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Endangered</a:t>
            </a:r>
            <a:endParaRPr>
              <a:latin typeface="Cambria"/>
              <a:ea typeface="Cambria"/>
              <a:cs typeface="Cambria"/>
              <a:sym typeface="Cambria"/>
            </a:endParaRPr>
          </a:p>
        </p:txBody>
      </p:sp>
      <p:sp>
        <p:nvSpPr>
          <p:cNvPr id="183" name="Google Shape;183;p22"/>
          <p:cNvSpPr txBox="1"/>
          <p:nvPr/>
        </p:nvSpPr>
        <p:spPr>
          <a:xfrm>
            <a:off x="457200" y="32876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Little Brown Bat</a:t>
            </a:r>
            <a:endParaRPr/>
          </a:p>
        </p:txBody>
      </p:sp>
      <p:pic>
        <p:nvPicPr>
          <p:cNvPr id="184" name="Google Shape;184;p22"/>
          <p:cNvPicPr preferRelativeResize="0"/>
          <p:nvPr/>
        </p:nvPicPr>
        <p:blipFill>
          <a:blip r:embed="rId4">
            <a:alphaModFix/>
          </a:blip>
          <a:stretch>
            <a:fillRect/>
          </a:stretch>
        </p:blipFill>
        <p:spPr>
          <a:xfrm>
            <a:off x="457200" y="3791675"/>
            <a:ext cx="3941879" cy="2929775"/>
          </a:xfrm>
          <a:prstGeom prst="rect">
            <a:avLst/>
          </a:prstGeom>
          <a:noFill/>
          <a:ln>
            <a:noFill/>
          </a:ln>
        </p:spPr>
      </p:pic>
      <p:sp>
        <p:nvSpPr>
          <p:cNvPr id="185" name="Google Shape;185;p22"/>
          <p:cNvSpPr txBox="1"/>
          <p:nvPr/>
        </p:nvSpPr>
        <p:spPr>
          <a:xfrm>
            <a:off x="457200" y="63388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Piping Plover</a:t>
            </a:r>
            <a:endParaRPr/>
          </a:p>
        </p:txBody>
      </p:sp>
      <p:pic>
        <p:nvPicPr>
          <p:cNvPr id="186" name="Google Shape;186;p22"/>
          <p:cNvPicPr preferRelativeResize="0"/>
          <p:nvPr/>
        </p:nvPicPr>
        <p:blipFill>
          <a:blip r:embed="rId5">
            <a:alphaModFix/>
          </a:blip>
          <a:stretch>
            <a:fillRect/>
          </a:stretch>
        </p:blipFill>
        <p:spPr>
          <a:xfrm>
            <a:off x="4879528" y="3809225"/>
            <a:ext cx="3807272" cy="2929775"/>
          </a:xfrm>
          <a:prstGeom prst="rect">
            <a:avLst/>
          </a:prstGeom>
          <a:noFill/>
          <a:ln>
            <a:noFill/>
          </a:ln>
        </p:spPr>
      </p:pic>
      <p:sp>
        <p:nvSpPr>
          <p:cNvPr id="187" name="Google Shape;187;p22"/>
          <p:cNvSpPr txBox="1"/>
          <p:nvPr/>
        </p:nvSpPr>
        <p:spPr>
          <a:xfrm>
            <a:off x="6748800" y="63388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Wolverine</a:t>
            </a:r>
            <a:endParaRPr/>
          </a:p>
        </p:txBody>
      </p:sp>
      <p:pic>
        <p:nvPicPr>
          <p:cNvPr id="188" name="Google Shape;188;p22"/>
          <p:cNvPicPr preferRelativeResize="0"/>
          <p:nvPr/>
        </p:nvPicPr>
        <p:blipFill>
          <a:blip r:embed="rId6">
            <a:alphaModFix/>
          </a:blip>
          <a:stretch>
            <a:fillRect/>
          </a:stretch>
        </p:blipFill>
        <p:spPr>
          <a:xfrm>
            <a:off x="5578175" y="1249063"/>
            <a:ext cx="3108614" cy="2423250"/>
          </a:xfrm>
          <a:prstGeom prst="rect">
            <a:avLst/>
          </a:prstGeom>
          <a:noFill/>
          <a:ln>
            <a:noFill/>
          </a:ln>
        </p:spPr>
      </p:pic>
      <p:sp>
        <p:nvSpPr>
          <p:cNvPr id="189" name="Google Shape;189;p22"/>
          <p:cNvSpPr txBox="1"/>
          <p:nvPr/>
        </p:nvSpPr>
        <p:spPr>
          <a:xfrm>
            <a:off x="6748800" y="32876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Long’s Braya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3"/>
          <p:cNvPicPr preferRelativeResize="0"/>
          <p:nvPr/>
        </p:nvPicPr>
        <p:blipFill>
          <a:blip r:embed="rId3">
            <a:alphaModFix/>
          </a:blip>
          <a:stretch>
            <a:fillRect/>
          </a:stretch>
        </p:blipFill>
        <p:spPr>
          <a:xfrm>
            <a:off x="4071074" y="3596725"/>
            <a:ext cx="4615726" cy="3078650"/>
          </a:xfrm>
          <a:prstGeom prst="rect">
            <a:avLst/>
          </a:prstGeom>
          <a:noFill/>
          <a:ln>
            <a:noFill/>
          </a:ln>
        </p:spPr>
      </p:pic>
      <p:sp>
        <p:nvSpPr>
          <p:cNvPr id="196" name="Google Shape;196;p23"/>
          <p:cNvSpPr txBox="1"/>
          <p:nvPr>
            <p:ph type="title"/>
          </p:nvPr>
        </p:nvSpPr>
        <p:spPr>
          <a:xfrm>
            <a:off x="457200" y="307075"/>
            <a:ext cx="8229600" cy="5676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Extirpated</a:t>
            </a:r>
            <a:endParaRPr>
              <a:latin typeface="Cambria"/>
              <a:ea typeface="Cambria"/>
              <a:cs typeface="Cambria"/>
              <a:sym typeface="Cambria"/>
            </a:endParaRPr>
          </a:p>
        </p:txBody>
      </p:sp>
      <p:pic>
        <p:nvPicPr>
          <p:cNvPr id="197" name="Google Shape;197;p23"/>
          <p:cNvPicPr preferRelativeResize="0"/>
          <p:nvPr/>
        </p:nvPicPr>
        <p:blipFill rotWithShape="1">
          <a:blip r:embed="rId4">
            <a:alphaModFix/>
          </a:blip>
          <a:srcRect b="12180" l="0" r="0" t="0"/>
          <a:stretch/>
        </p:blipFill>
        <p:spPr>
          <a:xfrm>
            <a:off x="457200" y="1010275"/>
            <a:ext cx="5577176" cy="3078650"/>
          </a:xfrm>
          <a:prstGeom prst="rect">
            <a:avLst/>
          </a:prstGeom>
          <a:noFill/>
          <a:ln>
            <a:noFill/>
          </a:ln>
        </p:spPr>
      </p:pic>
      <p:sp>
        <p:nvSpPr>
          <p:cNvPr id="198" name="Google Shape;198;p23"/>
          <p:cNvSpPr txBox="1"/>
          <p:nvPr/>
        </p:nvSpPr>
        <p:spPr>
          <a:xfrm>
            <a:off x="457200" y="3688725"/>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Grey Whale</a:t>
            </a:r>
            <a:endParaRPr/>
          </a:p>
        </p:txBody>
      </p:sp>
      <p:sp>
        <p:nvSpPr>
          <p:cNvPr id="199" name="Google Shape;199;p23"/>
          <p:cNvSpPr txBox="1"/>
          <p:nvPr/>
        </p:nvSpPr>
        <p:spPr>
          <a:xfrm>
            <a:off x="4071075" y="6275175"/>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Atlantic Walrus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txBox="1"/>
          <p:nvPr>
            <p:ph type="title"/>
          </p:nvPr>
        </p:nvSpPr>
        <p:spPr>
          <a:xfrm>
            <a:off x="457200" y="307075"/>
            <a:ext cx="8229600" cy="7545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Extinct</a:t>
            </a:r>
            <a:endParaRPr>
              <a:latin typeface="Cambria"/>
              <a:ea typeface="Cambria"/>
              <a:cs typeface="Cambria"/>
              <a:sym typeface="Cambria"/>
            </a:endParaRPr>
          </a:p>
        </p:txBody>
      </p:sp>
      <p:pic>
        <p:nvPicPr>
          <p:cNvPr id="206" name="Google Shape;206;p24"/>
          <p:cNvPicPr preferRelativeResize="0"/>
          <p:nvPr/>
        </p:nvPicPr>
        <p:blipFill>
          <a:blip r:embed="rId3">
            <a:alphaModFix/>
          </a:blip>
          <a:stretch>
            <a:fillRect/>
          </a:stretch>
        </p:blipFill>
        <p:spPr>
          <a:xfrm>
            <a:off x="457200" y="1197150"/>
            <a:ext cx="5312451" cy="2988250"/>
          </a:xfrm>
          <a:prstGeom prst="rect">
            <a:avLst/>
          </a:prstGeom>
          <a:noFill/>
          <a:ln>
            <a:noFill/>
          </a:ln>
        </p:spPr>
      </p:pic>
      <p:sp>
        <p:nvSpPr>
          <p:cNvPr id="207" name="Google Shape;207;p24"/>
          <p:cNvSpPr txBox="1"/>
          <p:nvPr/>
        </p:nvSpPr>
        <p:spPr>
          <a:xfrm>
            <a:off x="457200" y="37852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Great Auk</a:t>
            </a:r>
            <a:endParaRPr/>
          </a:p>
        </p:txBody>
      </p:sp>
      <p:pic>
        <p:nvPicPr>
          <p:cNvPr id="208" name="Google Shape;208;p24"/>
          <p:cNvPicPr preferRelativeResize="0"/>
          <p:nvPr/>
        </p:nvPicPr>
        <p:blipFill>
          <a:blip r:embed="rId4">
            <a:alphaModFix/>
          </a:blip>
          <a:stretch>
            <a:fillRect/>
          </a:stretch>
        </p:blipFill>
        <p:spPr>
          <a:xfrm>
            <a:off x="4855202" y="2898075"/>
            <a:ext cx="3900200" cy="3207549"/>
          </a:xfrm>
          <a:prstGeom prst="rect">
            <a:avLst/>
          </a:prstGeom>
          <a:noFill/>
          <a:ln>
            <a:noFill/>
          </a:ln>
        </p:spPr>
      </p:pic>
      <p:sp>
        <p:nvSpPr>
          <p:cNvPr id="209" name="Google Shape;209;p24"/>
          <p:cNvSpPr txBox="1"/>
          <p:nvPr/>
        </p:nvSpPr>
        <p:spPr>
          <a:xfrm>
            <a:off x="6817400" y="5705425"/>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Newfoundland Wolf</a:t>
            </a:r>
            <a:endParaRPr/>
          </a:p>
        </p:txBody>
      </p:sp>
      <p:pic>
        <p:nvPicPr>
          <p:cNvPr id="210" name="Google Shape;210;p24"/>
          <p:cNvPicPr preferRelativeResize="0"/>
          <p:nvPr/>
        </p:nvPicPr>
        <p:blipFill rotWithShape="1">
          <a:blip r:embed="rId5">
            <a:alphaModFix/>
          </a:blip>
          <a:srcRect b="0" l="6803" r="0" t="0"/>
          <a:stretch/>
        </p:blipFill>
        <p:spPr>
          <a:xfrm>
            <a:off x="457200" y="4337800"/>
            <a:ext cx="4177000" cy="2240900"/>
          </a:xfrm>
          <a:prstGeom prst="rect">
            <a:avLst/>
          </a:prstGeom>
          <a:noFill/>
          <a:ln>
            <a:noFill/>
          </a:ln>
        </p:spPr>
      </p:pic>
      <p:sp>
        <p:nvSpPr>
          <p:cNvPr id="211" name="Google Shape;211;p24"/>
          <p:cNvSpPr txBox="1"/>
          <p:nvPr/>
        </p:nvSpPr>
        <p:spPr>
          <a:xfrm>
            <a:off x="2696200" y="61785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Labrador Duck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5"/>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218" name="Google Shape;218;p25"/>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SAM’s Role</a:t>
            </a:r>
            <a:endParaRPr/>
          </a:p>
        </p:txBody>
      </p:sp>
      <p:pic>
        <p:nvPicPr>
          <p:cNvPr id="219" name="Google Shape;219;p25"/>
          <p:cNvPicPr preferRelativeResize="0"/>
          <p:nvPr/>
        </p:nvPicPr>
        <p:blipFill>
          <a:blip r:embed="rId3">
            <a:alphaModFix/>
          </a:blip>
          <a:stretch>
            <a:fillRect/>
          </a:stretch>
        </p:blipFill>
        <p:spPr>
          <a:xfrm>
            <a:off x="4572000" y="1394425"/>
            <a:ext cx="4038600" cy="3600100"/>
          </a:xfrm>
          <a:prstGeom prst="rect">
            <a:avLst/>
          </a:prstGeom>
          <a:noFill/>
          <a:ln>
            <a:noFill/>
          </a:ln>
        </p:spPr>
      </p:pic>
      <p:pic>
        <p:nvPicPr>
          <p:cNvPr id="220" name="Google Shape;220;p25"/>
          <p:cNvPicPr preferRelativeResize="0"/>
          <p:nvPr/>
        </p:nvPicPr>
        <p:blipFill>
          <a:blip r:embed="rId4">
            <a:alphaModFix/>
          </a:blip>
          <a:stretch>
            <a:fillRect/>
          </a:stretch>
        </p:blipFill>
        <p:spPr>
          <a:xfrm>
            <a:off x="463350" y="1394425"/>
            <a:ext cx="3439525" cy="3600088"/>
          </a:xfrm>
          <a:prstGeom prst="rect">
            <a:avLst/>
          </a:prstGeom>
          <a:noFill/>
          <a:ln>
            <a:noFill/>
          </a:ln>
        </p:spPr>
      </p:pic>
      <p:sp>
        <p:nvSpPr>
          <p:cNvPr id="221" name="Google Shape;221;p25"/>
          <p:cNvSpPr txBox="1"/>
          <p:nvPr/>
        </p:nvSpPr>
        <p:spPr>
          <a:xfrm>
            <a:off x="370950" y="5302625"/>
            <a:ext cx="8402100" cy="1108200"/>
          </a:xfrm>
          <a:prstGeom prst="rect">
            <a:avLst/>
          </a:prstGeom>
          <a:solidFill>
            <a:srgbClr val="FFFFFF">
              <a:alpha val="69410"/>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Conserving Limestone Barrens Habitat for various Species at Risk, like Wooly Arnica/Long’s Braya </a:t>
            </a:r>
            <a:endParaRPr sz="3000">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6"/>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228" name="Google Shape;228;p26"/>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What Can Be Done?</a:t>
            </a:r>
            <a:endParaRPr/>
          </a:p>
        </p:txBody>
      </p:sp>
      <p:pic>
        <p:nvPicPr>
          <p:cNvPr id="229" name="Google Shape;229;p26"/>
          <p:cNvPicPr preferRelativeResize="0"/>
          <p:nvPr/>
        </p:nvPicPr>
        <p:blipFill rotWithShape="1">
          <a:blip r:embed="rId3">
            <a:alphaModFix/>
          </a:blip>
          <a:srcRect b="0" l="0" r="12967" t="0"/>
          <a:stretch/>
        </p:blipFill>
        <p:spPr>
          <a:xfrm>
            <a:off x="463350" y="1871775"/>
            <a:ext cx="3503750" cy="3821225"/>
          </a:xfrm>
          <a:prstGeom prst="rect">
            <a:avLst/>
          </a:prstGeom>
          <a:noFill/>
          <a:ln>
            <a:noFill/>
          </a:ln>
        </p:spPr>
      </p:pic>
      <p:pic>
        <p:nvPicPr>
          <p:cNvPr id="230" name="Google Shape;230;p26"/>
          <p:cNvPicPr preferRelativeResize="0"/>
          <p:nvPr/>
        </p:nvPicPr>
        <p:blipFill rotWithShape="1">
          <a:blip r:embed="rId4">
            <a:alphaModFix/>
          </a:blip>
          <a:srcRect b="0" l="39750" r="5352" t="0"/>
          <a:stretch/>
        </p:blipFill>
        <p:spPr>
          <a:xfrm>
            <a:off x="4135925" y="1871775"/>
            <a:ext cx="4550876" cy="382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37" name="Google Shape;237;p27"/>
          <p:cNvSpPr txBox="1"/>
          <p:nvPr>
            <p:ph type="title"/>
          </p:nvPr>
        </p:nvSpPr>
        <p:spPr>
          <a:xfrm>
            <a:off x="457200" y="353074"/>
            <a:ext cx="8229600" cy="669599"/>
          </a:xfrm>
          <a:prstGeom prst="rect">
            <a:avLst/>
          </a:prstGeom>
          <a:solidFill>
            <a:srgbClr val="FFFFFF">
              <a:alpha val="69411"/>
            </a:srgbClr>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t>Questions?</a:t>
            </a:r>
            <a:endParaRPr/>
          </a:p>
        </p:txBody>
      </p:sp>
      <p:sp>
        <p:nvSpPr>
          <p:cNvPr id="238" name="Google Shape;238;p27"/>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
        <p:nvSpPr>
          <p:cNvPr id="239" name="Google Shape;239;p27"/>
          <p:cNvSpPr txBox="1"/>
          <p:nvPr>
            <p:ph idx="1" type="body"/>
          </p:nvPr>
        </p:nvSpPr>
        <p:spPr>
          <a:xfrm>
            <a:off x="528600" y="1790525"/>
            <a:ext cx="8086800" cy="21423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600">
                <a:solidFill>
                  <a:schemeClr val="dk1"/>
                </a:solidFill>
              </a:rPr>
              <a:t>Karleena Squires</a:t>
            </a:r>
            <a:endParaRPr sz="2600">
              <a:solidFill>
                <a:schemeClr val="dk1"/>
              </a:solidFill>
            </a:endParaRPr>
          </a:p>
          <a:p>
            <a:pPr indent="0" lvl="0" marL="0" rtl="0" algn="ctr">
              <a:lnSpc>
                <a:spcPct val="100000"/>
              </a:lnSpc>
              <a:spcBef>
                <a:spcPts val="0"/>
              </a:spcBef>
              <a:spcAft>
                <a:spcPts val="0"/>
              </a:spcAft>
              <a:buNone/>
            </a:pPr>
            <a:r>
              <a:rPr lang="en-US" sz="2600">
                <a:solidFill>
                  <a:schemeClr val="dk1"/>
                </a:solidFill>
              </a:rPr>
              <a:t>Outreach Coordinator</a:t>
            </a:r>
            <a:endParaRPr sz="2600">
              <a:solidFill>
                <a:schemeClr val="dk1"/>
              </a:solidFill>
            </a:endParaRPr>
          </a:p>
          <a:p>
            <a:pPr indent="0" lvl="0" marL="0" rtl="0" algn="ctr">
              <a:lnSpc>
                <a:spcPct val="100000"/>
              </a:lnSpc>
              <a:spcBef>
                <a:spcPts val="0"/>
              </a:spcBef>
              <a:spcAft>
                <a:spcPts val="0"/>
              </a:spcAft>
              <a:buNone/>
            </a:pPr>
            <a:r>
              <a:rPr lang="en-US" sz="2600">
                <a:solidFill>
                  <a:schemeClr val="dk1"/>
                </a:solidFill>
              </a:rPr>
              <a:t>Stewardship Association of Municipalities</a:t>
            </a:r>
            <a:endParaRPr sz="2600">
              <a:solidFill>
                <a:schemeClr val="dk1"/>
              </a:solidFill>
            </a:endParaRPr>
          </a:p>
          <a:p>
            <a:pPr indent="0" lvl="0" marL="0" rtl="0" algn="ctr">
              <a:lnSpc>
                <a:spcPct val="100000"/>
              </a:lnSpc>
              <a:spcBef>
                <a:spcPts val="0"/>
              </a:spcBef>
              <a:spcAft>
                <a:spcPts val="0"/>
              </a:spcAft>
              <a:buNone/>
            </a:pPr>
            <a:r>
              <a:rPr lang="en-US" sz="2600" u="sng">
                <a:solidFill>
                  <a:schemeClr val="hlink"/>
                </a:solidFill>
                <a:hlinkClick r:id="rId4"/>
              </a:rPr>
              <a:t>www.samnl.org</a:t>
            </a:r>
            <a:endParaRPr sz="2600">
              <a:solidFill>
                <a:schemeClr val="dk1"/>
              </a:solidFill>
            </a:endParaRPr>
          </a:p>
          <a:p>
            <a:pPr indent="0" lvl="0" marL="0" rtl="0" algn="ctr">
              <a:lnSpc>
                <a:spcPct val="100000"/>
              </a:lnSpc>
              <a:spcBef>
                <a:spcPts val="0"/>
              </a:spcBef>
              <a:spcAft>
                <a:spcPts val="0"/>
              </a:spcAft>
              <a:buNone/>
            </a:pPr>
            <a:r>
              <a:rPr lang="en-US" sz="2600" u="sng">
                <a:solidFill>
                  <a:schemeClr val="hlink"/>
                </a:solidFill>
                <a:hlinkClick r:id="rId5"/>
              </a:rPr>
              <a:t>samengagement995@gmail.com</a:t>
            </a:r>
            <a:r>
              <a:rPr lang="en-US" sz="2600">
                <a:solidFill>
                  <a:schemeClr val="dk1"/>
                </a:solidFill>
              </a:rPr>
              <a:t> </a:t>
            </a:r>
            <a:endParaRPr sz="2600">
              <a:solidFill>
                <a:schemeClr val="dk1"/>
              </a:solidFill>
            </a:endParaRPr>
          </a:p>
        </p:txBody>
      </p:sp>
      <p:sp>
        <p:nvSpPr>
          <p:cNvPr id="240" name="Google Shape;240;p27"/>
          <p:cNvSpPr/>
          <p:nvPr/>
        </p:nvSpPr>
        <p:spPr>
          <a:xfrm>
            <a:off x="2703750" y="4351148"/>
            <a:ext cx="3736500" cy="2005200"/>
          </a:xfrm>
          <a:prstGeom prst="rect">
            <a:avLst/>
          </a:prstGeom>
          <a:solidFill>
            <a:srgbClr val="FFFFFF">
              <a:alpha val="69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27"/>
          <p:cNvPicPr preferRelativeResize="0"/>
          <p:nvPr/>
        </p:nvPicPr>
        <p:blipFill>
          <a:blip r:embed="rId6">
            <a:alphaModFix/>
          </a:blip>
          <a:stretch>
            <a:fillRect/>
          </a:stretch>
        </p:blipFill>
        <p:spPr>
          <a:xfrm>
            <a:off x="2783302" y="4422775"/>
            <a:ext cx="3577400" cy="186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b="0" l="5491" r="5500" t="0"/>
          <a:stretch/>
        </p:blipFill>
        <p:spPr>
          <a:xfrm>
            <a:off x="0" y="0"/>
            <a:ext cx="9144000" cy="6857999"/>
          </a:xfrm>
          <a:prstGeom prst="rect">
            <a:avLst/>
          </a:prstGeom>
          <a:noFill/>
          <a:ln>
            <a:noFill/>
          </a:ln>
        </p:spPr>
      </p:pic>
      <p:sp>
        <p:nvSpPr>
          <p:cNvPr id="100" name="Google Shape;100;p14"/>
          <p:cNvSpPr txBox="1"/>
          <p:nvPr>
            <p:ph type="title"/>
          </p:nvPr>
        </p:nvSpPr>
        <p:spPr>
          <a:xfrm>
            <a:off x="457200" y="542750"/>
            <a:ext cx="8229600" cy="7668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What is a Habitat?</a:t>
            </a:r>
            <a:endParaRPr>
              <a:latin typeface="Cambria"/>
              <a:ea typeface="Cambria"/>
              <a:cs typeface="Cambria"/>
              <a:sym typeface="Cambria"/>
            </a:endParaRPr>
          </a:p>
        </p:txBody>
      </p:sp>
      <p:sp>
        <p:nvSpPr>
          <p:cNvPr id="101" name="Google Shape;101;p14"/>
          <p:cNvSpPr txBox="1"/>
          <p:nvPr/>
        </p:nvSpPr>
        <p:spPr>
          <a:xfrm>
            <a:off x="457200" y="4718025"/>
            <a:ext cx="8229600" cy="1027800"/>
          </a:xfrm>
          <a:prstGeom prst="rect">
            <a:avLst/>
          </a:prstGeom>
          <a:solidFill>
            <a:srgbClr val="FFFFFF">
              <a:alpha val="69411"/>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Everything an organism needs to survive:</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Food, Water, Shelter</a:t>
            </a:r>
            <a:endParaRPr sz="3000">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08" name="Google Shape;108;p15"/>
          <p:cNvSpPr txBox="1"/>
          <p:nvPr>
            <p:ph type="title"/>
          </p:nvPr>
        </p:nvSpPr>
        <p:spPr>
          <a:xfrm>
            <a:off x="457200" y="542750"/>
            <a:ext cx="8229600" cy="7668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What is a Species at Risk?</a:t>
            </a:r>
            <a:endParaRPr>
              <a:latin typeface="Cambria"/>
              <a:ea typeface="Cambria"/>
              <a:cs typeface="Cambria"/>
              <a:sym typeface="Cambria"/>
            </a:endParaRPr>
          </a:p>
        </p:txBody>
      </p:sp>
      <p:sp>
        <p:nvSpPr>
          <p:cNvPr id="109" name="Google Shape;109;p15"/>
          <p:cNvSpPr txBox="1"/>
          <p:nvPr/>
        </p:nvSpPr>
        <p:spPr>
          <a:xfrm>
            <a:off x="457200" y="5328550"/>
            <a:ext cx="8229600" cy="10278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Plants and animals that are at risk of disappearing.</a:t>
            </a:r>
            <a:endParaRPr sz="3000">
              <a:latin typeface="Cambria"/>
              <a:ea typeface="Cambria"/>
              <a:cs typeface="Cambria"/>
              <a:sym typeface="Cambria"/>
            </a:endParaRPr>
          </a:p>
        </p:txBody>
      </p:sp>
      <p:pic>
        <p:nvPicPr>
          <p:cNvPr id="110" name="Google Shape;110;p15"/>
          <p:cNvPicPr preferRelativeResize="0"/>
          <p:nvPr/>
        </p:nvPicPr>
        <p:blipFill>
          <a:blip r:embed="rId3">
            <a:alphaModFix/>
          </a:blip>
          <a:stretch>
            <a:fillRect/>
          </a:stretch>
        </p:blipFill>
        <p:spPr>
          <a:xfrm>
            <a:off x="1814013" y="1480400"/>
            <a:ext cx="5515965" cy="3677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17" name="Google Shape;117;p16"/>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Species at Risk in Canada</a:t>
            </a:r>
            <a:endParaRPr/>
          </a:p>
        </p:txBody>
      </p:sp>
      <p:sp>
        <p:nvSpPr>
          <p:cNvPr id="118" name="Google Shape;118;p16"/>
          <p:cNvSpPr txBox="1"/>
          <p:nvPr/>
        </p:nvSpPr>
        <p:spPr>
          <a:xfrm>
            <a:off x="457200" y="5077175"/>
            <a:ext cx="8229600" cy="14730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Today, over 600 plant and animal species are considered at risk under</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Canada’s Species at Risk Act (SARA)</a:t>
            </a:r>
            <a:endParaRPr sz="3000">
              <a:latin typeface="Cambria"/>
              <a:ea typeface="Cambria"/>
              <a:cs typeface="Cambria"/>
              <a:sym typeface="Cambria"/>
            </a:endParaRPr>
          </a:p>
        </p:txBody>
      </p:sp>
      <p:pic>
        <p:nvPicPr>
          <p:cNvPr id="119" name="Google Shape;119;p16"/>
          <p:cNvPicPr preferRelativeResize="0"/>
          <p:nvPr/>
        </p:nvPicPr>
        <p:blipFill>
          <a:blip r:embed="rId3">
            <a:alphaModFix/>
          </a:blip>
          <a:stretch>
            <a:fillRect/>
          </a:stretch>
        </p:blipFill>
        <p:spPr>
          <a:xfrm>
            <a:off x="2230975" y="1238725"/>
            <a:ext cx="4682038" cy="368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26" name="Google Shape;126;p17"/>
          <p:cNvSpPr txBox="1"/>
          <p:nvPr>
            <p:ph type="title"/>
          </p:nvPr>
        </p:nvSpPr>
        <p:spPr>
          <a:xfrm>
            <a:off x="457200" y="542750"/>
            <a:ext cx="8229600" cy="7668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S</a:t>
            </a:r>
            <a:r>
              <a:rPr lang="en-US" sz="4400">
                <a:latin typeface="Cambria"/>
                <a:ea typeface="Cambria"/>
                <a:cs typeface="Cambria"/>
                <a:sym typeface="Cambria"/>
              </a:rPr>
              <a:t>pecies at Risk Act</a:t>
            </a:r>
            <a:endParaRPr>
              <a:latin typeface="Cambria"/>
              <a:ea typeface="Cambria"/>
              <a:cs typeface="Cambria"/>
              <a:sym typeface="Cambria"/>
            </a:endParaRPr>
          </a:p>
        </p:txBody>
      </p:sp>
      <p:pic>
        <p:nvPicPr>
          <p:cNvPr id="127" name="Google Shape;127;p17"/>
          <p:cNvPicPr preferRelativeResize="0"/>
          <p:nvPr/>
        </p:nvPicPr>
        <p:blipFill>
          <a:blip r:embed="rId3">
            <a:alphaModFix/>
          </a:blip>
          <a:stretch>
            <a:fillRect/>
          </a:stretch>
        </p:blipFill>
        <p:spPr>
          <a:xfrm>
            <a:off x="457200" y="1694075"/>
            <a:ext cx="2988650" cy="4662275"/>
          </a:xfrm>
          <a:prstGeom prst="rect">
            <a:avLst/>
          </a:prstGeom>
          <a:noFill/>
          <a:ln>
            <a:noFill/>
          </a:ln>
        </p:spPr>
      </p:pic>
      <p:pic>
        <p:nvPicPr>
          <p:cNvPr id="128" name="Google Shape;128;p17"/>
          <p:cNvPicPr preferRelativeResize="0"/>
          <p:nvPr/>
        </p:nvPicPr>
        <p:blipFill>
          <a:blip r:embed="rId4">
            <a:alphaModFix/>
          </a:blip>
          <a:stretch>
            <a:fillRect/>
          </a:stretch>
        </p:blipFill>
        <p:spPr>
          <a:xfrm>
            <a:off x="3598250" y="1979188"/>
            <a:ext cx="5088550" cy="40920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35" name="Google Shape;135;p18"/>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Species at Risk in NL</a:t>
            </a:r>
            <a:endParaRPr/>
          </a:p>
        </p:txBody>
      </p:sp>
      <p:sp>
        <p:nvSpPr>
          <p:cNvPr id="136" name="Google Shape;136;p18"/>
          <p:cNvSpPr txBox="1"/>
          <p:nvPr/>
        </p:nvSpPr>
        <p:spPr>
          <a:xfrm>
            <a:off x="295425" y="4621225"/>
            <a:ext cx="8609400" cy="19863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Currently (as of 2023) there are 68 species listed under the NL Species at Risk Act: 27 of these species are listed as endangered, 10 are listed as threatened and 14 are listed as vulnerable</a:t>
            </a:r>
            <a:endParaRPr sz="3000">
              <a:latin typeface="Cambria"/>
              <a:ea typeface="Cambria"/>
              <a:cs typeface="Cambria"/>
              <a:sym typeface="Cambria"/>
            </a:endParaRPr>
          </a:p>
        </p:txBody>
      </p:sp>
      <p:pic>
        <p:nvPicPr>
          <p:cNvPr id="137" name="Google Shape;137;p18"/>
          <p:cNvPicPr preferRelativeResize="0"/>
          <p:nvPr/>
        </p:nvPicPr>
        <p:blipFill>
          <a:blip r:embed="rId3">
            <a:alphaModFix/>
          </a:blip>
          <a:stretch>
            <a:fillRect/>
          </a:stretch>
        </p:blipFill>
        <p:spPr>
          <a:xfrm>
            <a:off x="463350" y="1189313"/>
            <a:ext cx="3956675" cy="3328934"/>
          </a:xfrm>
          <a:prstGeom prst="rect">
            <a:avLst/>
          </a:prstGeom>
          <a:noFill/>
          <a:ln>
            <a:noFill/>
          </a:ln>
        </p:spPr>
      </p:pic>
      <p:pic>
        <p:nvPicPr>
          <p:cNvPr id="138" name="Google Shape;138;p18"/>
          <p:cNvPicPr preferRelativeResize="0"/>
          <p:nvPr/>
        </p:nvPicPr>
        <p:blipFill rotWithShape="1">
          <a:blip r:embed="rId4">
            <a:alphaModFix/>
          </a:blip>
          <a:srcRect b="0" l="3532" r="7038" t="0"/>
          <a:stretch/>
        </p:blipFill>
        <p:spPr>
          <a:xfrm>
            <a:off x="4658226" y="1189313"/>
            <a:ext cx="4028575" cy="3328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nvSpPr>
        <p:spPr>
          <a:xfrm>
            <a:off x="457200" y="528025"/>
            <a:ext cx="8229600" cy="9939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190500" marR="190500" rtl="0" algn="ctr">
              <a:spcBef>
                <a:spcPts val="0"/>
              </a:spcBef>
              <a:spcAft>
                <a:spcPts val="4500"/>
              </a:spcAft>
              <a:buClr>
                <a:schemeClr val="dk1"/>
              </a:buClr>
              <a:buSzPts val="1100"/>
              <a:buFont typeface="Arial"/>
              <a:buNone/>
            </a:pPr>
            <a:r>
              <a:rPr b="1" lang="en-US" sz="3000">
                <a:solidFill>
                  <a:schemeClr val="dk1"/>
                </a:solidFill>
                <a:latin typeface="Cambria"/>
                <a:ea typeface="Cambria"/>
                <a:cs typeface="Cambria"/>
                <a:sym typeface="Cambria"/>
              </a:rPr>
              <a:t>Species are threatened by multiple things, but the main threats are:</a:t>
            </a:r>
            <a:endParaRPr b="1" sz="3000">
              <a:solidFill>
                <a:schemeClr val="dk1"/>
              </a:solidFill>
              <a:latin typeface="Cambria"/>
              <a:ea typeface="Cambria"/>
              <a:cs typeface="Cambria"/>
              <a:sym typeface="Cambria"/>
            </a:endParaRPr>
          </a:p>
        </p:txBody>
      </p:sp>
      <p:pic>
        <p:nvPicPr>
          <p:cNvPr id="145" name="Google Shape;145;p19"/>
          <p:cNvPicPr preferRelativeResize="0"/>
          <p:nvPr/>
        </p:nvPicPr>
        <p:blipFill rotWithShape="1">
          <a:blip r:embed="rId3">
            <a:alphaModFix/>
          </a:blip>
          <a:srcRect b="23797" l="35954" r="23327" t="59988"/>
          <a:stretch/>
        </p:blipFill>
        <p:spPr>
          <a:xfrm>
            <a:off x="457200" y="1718975"/>
            <a:ext cx="8229600" cy="1842463"/>
          </a:xfrm>
          <a:prstGeom prst="rect">
            <a:avLst/>
          </a:prstGeom>
          <a:noFill/>
          <a:ln>
            <a:noFill/>
          </a:ln>
        </p:spPr>
      </p:pic>
      <p:sp>
        <p:nvSpPr>
          <p:cNvPr id="146" name="Google Shape;146;p19"/>
          <p:cNvSpPr txBox="1"/>
          <p:nvPr/>
        </p:nvSpPr>
        <p:spPr>
          <a:xfrm>
            <a:off x="457200" y="3939325"/>
            <a:ext cx="8229600" cy="2453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190500" marR="190500" rtl="0" algn="ctr">
              <a:spcBef>
                <a:spcPts val="0"/>
              </a:spcBef>
              <a:spcAft>
                <a:spcPts val="0"/>
              </a:spcAft>
              <a:buNone/>
            </a:pPr>
            <a:r>
              <a:rPr lang="en-US" sz="3000">
                <a:solidFill>
                  <a:schemeClr val="dk1"/>
                </a:solidFill>
                <a:latin typeface="Cambria"/>
                <a:ea typeface="Cambria"/>
                <a:cs typeface="Cambria"/>
                <a:sym typeface="Cambria"/>
              </a:rPr>
              <a:t>Pollution</a:t>
            </a:r>
            <a:endParaRPr sz="3000">
              <a:solidFill>
                <a:schemeClr val="dk1"/>
              </a:solidFill>
              <a:latin typeface="Cambria"/>
              <a:ea typeface="Cambria"/>
              <a:cs typeface="Cambria"/>
              <a:sym typeface="Cambria"/>
            </a:endParaRPr>
          </a:p>
          <a:p>
            <a:pPr indent="0" lvl="0" marL="190500" marR="190500" rtl="0" algn="ctr">
              <a:spcBef>
                <a:spcPts val="0"/>
              </a:spcBef>
              <a:spcAft>
                <a:spcPts val="0"/>
              </a:spcAft>
              <a:buNone/>
            </a:pPr>
            <a:r>
              <a:rPr lang="en-US" sz="3000">
                <a:solidFill>
                  <a:schemeClr val="dk1"/>
                </a:solidFill>
                <a:latin typeface="Cambria"/>
                <a:ea typeface="Cambria"/>
                <a:cs typeface="Cambria"/>
                <a:sym typeface="Cambria"/>
              </a:rPr>
              <a:t>Climate Change</a:t>
            </a:r>
            <a:endParaRPr sz="3000">
              <a:solidFill>
                <a:schemeClr val="dk1"/>
              </a:solidFill>
              <a:latin typeface="Cambria"/>
              <a:ea typeface="Cambria"/>
              <a:cs typeface="Cambria"/>
              <a:sym typeface="Cambria"/>
            </a:endParaRPr>
          </a:p>
          <a:p>
            <a:pPr indent="0" lvl="0" marL="190500" marR="190500" rtl="0" algn="ctr">
              <a:spcBef>
                <a:spcPts val="0"/>
              </a:spcBef>
              <a:spcAft>
                <a:spcPts val="0"/>
              </a:spcAft>
              <a:buNone/>
            </a:pPr>
            <a:r>
              <a:rPr lang="en-US" sz="3000">
                <a:solidFill>
                  <a:schemeClr val="dk1"/>
                </a:solidFill>
                <a:latin typeface="Cambria"/>
                <a:ea typeface="Cambria"/>
                <a:cs typeface="Cambria"/>
                <a:sym typeface="Cambria"/>
              </a:rPr>
              <a:t>Habitat Loss</a:t>
            </a:r>
            <a:endParaRPr sz="3000">
              <a:solidFill>
                <a:schemeClr val="dk1"/>
              </a:solidFill>
              <a:latin typeface="Cambria"/>
              <a:ea typeface="Cambria"/>
              <a:cs typeface="Cambria"/>
              <a:sym typeface="Cambria"/>
            </a:endParaRPr>
          </a:p>
          <a:p>
            <a:pPr indent="0" lvl="0" marL="190500" marR="190500" rtl="0" algn="ctr">
              <a:spcBef>
                <a:spcPts val="0"/>
              </a:spcBef>
              <a:spcAft>
                <a:spcPts val="0"/>
              </a:spcAft>
              <a:buNone/>
            </a:pPr>
            <a:r>
              <a:rPr lang="en-US" sz="3000">
                <a:solidFill>
                  <a:schemeClr val="dk1"/>
                </a:solidFill>
                <a:latin typeface="Cambria"/>
                <a:ea typeface="Cambria"/>
                <a:cs typeface="Cambria"/>
                <a:sym typeface="Cambria"/>
              </a:rPr>
              <a:t>Invasive Species</a:t>
            </a:r>
            <a:endParaRPr sz="3000">
              <a:solidFill>
                <a:schemeClr val="dk1"/>
              </a:solidFill>
              <a:latin typeface="Cambria"/>
              <a:ea typeface="Cambria"/>
              <a:cs typeface="Cambria"/>
              <a:sym typeface="Cambria"/>
            </a:endParaRPr>
          </a:p>
          <a:p>
            <a:pPr indent="0" lvl="0" marL="190500" marR="190500" rtl="0" algn="ctr">
              <a:spcBef>
                <a:spcPts val="0"/>
              </a:spcBef>
              <a:spcAft>
                <a:spcPts val="0"/>
              </a:spcAft>
              <a:buNone/>
            </a:pPr>
            <a:r>
              <a:rPr lang="en-US" sz="3000">
                <a:solidFill>
                  <a:schemeClr val="dk1"/>
                </a:solidFill>
                <a:latin typeface="Cambria"/>
                <a:ea typeface="Cambria"/>
                <a:cs typeface="Cambria"/>
                <a:sym typeface="Cambria"/>
              </a:rPr>
              <a:t>Over-Exploitation</a:t>
            </a:r>
            <a:endParaRPr sz="3000">
              <a:solidFill>
                <a:schemeClr val="dk1"/>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457200" y="413125"/>
            <a:ext cx="8229600" cy="7158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Vulnerable</a:t>
            </a:r>
            <a:endParaRPr>
              <a:latin typeface="Cambria"/>
              <a:ea typeface="Cambria"/>
              <a:cs typeface="Cambria"/>
              <a:sym typeface="Cambria"/>
            </a:endParaRPr>
          </a:p>
        </p:txBody>
      </p:sp>
      <p:pic>
        <p:nvPicPr>
          <p:cNvPr id="153" name="Google Shape;153;p20"/>
          <p:cNvPicPr preferRelativeResize="0"/>
          <p:nvPr/>
        </p:nvPicPr>
        <p:blipFill rotWithShape="1">
          <a:blip r:embed="rId3">
            <a:alphaModFix/>
          </a:blip>
          <a:srcRect b="0" l="7433" r="0" t="0"/>
          <a:stretch/>
        </p:blipFill>
        <p:spPr>
          <a:xfrm>
            <a:off x="457199" y="1281325"/>
            <a:ext cx="4906800" cy="2981750"/>
          </a:xfrm>
          <a:prstGeom prst="rect">
            <a:avLst/>
          </a:prstGeom>
          <a:noFill/>
          <a:ln>
            <a:noFill/>
          </a:ln>
        </p:spPr>
      </p:pic>
      <p:sp>
        <p:nvSpPr>
          <p:cNvPr id="154" name="Google Shape;154;p20"/>
          <p:cNvSpPr txBox="1"/>
          <p:nvPr/>
        </p:nvSpPr>
        <p:spPr>
          <a:xfrm>
            <a:off x="457200" y="3862875"/>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Barrow’s Goldeneye</a:t>
            </a:r>
            <a:endParaRPr/>
          </a:p>
        </p:txBody>
      </p:sp>
      <p:pic>
        <p:nvPicPr>
          <p:cNvPr id="155" name="Google Shape;155;p20"/>
          <p:cNvPicPr preferRelativeResize="0"/>
          <p:nvPr/>
        </p:nvPicPr>
        <p:blipFill>
          <a:blip r:embed="rId4">
            <a:alphaModFix/>
          </a:blip>
          <a:stretch>
            <a:fillRect/>
          </a:stretch>
        </p:blipFill>
        <p:spPr>
          <a:xfrm>
            <a:off x="5715600" y="1281325"/>
            <a:ext cx="2971200" cy="2981749"/>
          </a:xfrm>
          <a:prstGeom prst="rect">
            <a:avLst/>
          </a:prstGeom>
          <a:noFill/>
          <a:ln>
            <a:noFill/>
          </a:ln>
        </p:spPr>
      </p:pic>
      <p:sp>
        <p:nvSpPr>
          <p:cNvPr id="156" name="Google Shape;156;p20"/>
          <p:cNvSpPr txBox="1"/>
          <p:nvPr/>
        </p:nvSpPr>
        <p:spPr>
          <a:xfrm>
            <a:off x="5715600" y="3862875"/>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Polar Bear</a:t>
            </a:r>
            <a:endParaRPr/>
          </a:p>
        </p:txBody>
      </p:sp>
      <p:pic>
        <p:nvPicPr>
          <p:cNvPr id="157" name="Google Shape;157;p20"/>
          <p:cNvPicPr preferRelativeResize="0"/>
          <p:nvPr/>
        </p:nvPicPr>
        <p:blipFill rotWithShape="1">
          <a:blip r:embed="rId5">
            <a:alphaModFix/>
          </a:blip>
          <a:srcRect b="0" l="13926" r="0" t="13209"/>
          <a:stretch/>
        </p:blipFill>
        <p:spPr>
          <a:xfrm>
            <a:off x="6099750" y="4515825"/>
            <a:ext cx="2628200" cy="1987575"/>
          </a:xfrm>
          <a:prstGeom prst="rect">
            <a:avLst/>
          </a:prstGeom>
          <a:noFill/>
          <a:ln>
            <a:noFill/>
          </a:ln>
        </p:spPr>
      </p:pic>
      <p:sp>
        <p:nvSpPr>
          <p:cNvPr id="158" name="Google Shape;158;p20"/>
          <p:cNvSpPr txBox="1"/>
          <p:nvPr/>
        </p:nvSpPr>
        <p:spPr>
          <a:xfrm>
            <a:off x="6099750" y="6103200"/>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Harlequin Duck</a:t>
            </a:r>
            <a:endParaRPr/>
          </a:p>
        </p:txBody>
      </p:sp>
      <p:pic>
        <p:nvPicPr>
          <p:cNvPr id="159" name="Google Shape;159;p20"/>
          <p:cNvPicPr preferRelativeResize="0"/>
          <p:nvPr/>
        </p:nvPicPr>
        <p:blipFill rotWithShape="1">
          <a:blip r:embed="rId6">
            <a:alphaModFix/>
          </a:blip>
          <a:srcRect b="16278" l="0" r="4104" t="25019"/>
          <a:stretch/>
        </p:blipFill>
        <p:spPr>
          <a:xfrm>
            <a:off x="457200" y="4515825"/>
            <a:ext cx="5541450" cy="1987575"/>
          </a:xfrm>
          <a:prstGeom prst="rect">
            <a:avLst/>
          </a:prstGeom>
          <a:noFill/>
          <a:ln>
            <a:noFill/>
          </a:ln>
        </p:spPr>
      </p:pic>
      <p:sp>
        <p:nvSpPr>
          <p:cNvPr id="160" name="Google Shape;160;p20"/>
          <p:cNvSpPr txBox="1"/>
          <p:nvPr/>
        </p:nvSpPr>
        <p:spPr>
          <a:xfrm>
            <a:off x="4196550" y="6103200"/>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Banded Killifish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57200" y="4296879"/>
            <a:ext cx="3613972" cy="2408720"/>
          </a:xfrm>
          <a:prstGeom prst="rect">
            <a:avLst/>
          </a:prstGeom>
          <a:noFill/>
          <a:ln>
            <a:noFill/>
          </a:ln>
        </p:spPr>
      </p:pic>
      <p:pic>
        <p:nvPicPr>
          <p:cNvPr id="167" name="Google Shape;167;p21"/>
          <p:cNvPicPr preferRelativeResize="0"/>
          <p:nvPr/>
        </p:nvPicPr>
        <p:blipFill>
          <a:blip r:embed="rId4">
            <a:alphaModFix/>
          </a:blip>
          <a:stretch>
            <a:fillRect/>
          </a:stretch>
        </p:blipFill>
        <p:spPr>
          <a:xfrm>
            <a:off x="4619835" y="1233425"/>
            <a:ext cx="4066964" cy="2712501"/>
          </a:xfrm>
          <a:prstGeom prst="rect">
            <a:avLst/>
          </a:prstGeom>
          <a:noFill/>
          <a:ln>
            <a:noFill/>
          </a:ln>
        </p:spPr>
      </p:pic>
      <p:pic>
        <p:nvPicPr>
          <p:cNvPr id="168" name="Google Shape;168;p21"/>
          <p:cNvPicPr preferRelativeResize="0"/>
          <p:nvPr/>
        </p:nvPicPr>
        <p:blipFill>
          <a:blip r:embed="rId5">
            <a:alphaModFix/>
          </a:blip>
          <a:stretch>
            <a:fillRect/>
          </a:stretch>
        </p:blipFill>
        <p:spPr>
          <a:xfrm>
            <a:off x="4732650" y="4115150"/>
            <a:ext cx="3954150" cy="2590451"/>
          </a:xfrm>
          <a:prstGeom prst="rect">
            <a:avLst/>
          </a:prstGeom>
          <a:noFill/>
          <a:ln>
            <a:noFill/>
          </a:ln>
        </p:spPr>
      </p:pic>
      <p:pic>
        <p:nvPicPr>
          <p:cNvPr id="169" name="Google Shape;169;p21"/>
          <p:cNvPicPr preferRelativeResize="0"/>
          <p:nvPr/>
        </p:nvPicPr>
        <p:blipFill>
          <a:blip r:embed="rId6">
            <a:alphaModFix/>
          </a:blip>
          <a:stretch>
            <a:fillRect/>
          </a:stretch>
        </p:blipFill>
        <p:spPr>
          <a:xfrm>
            <a:off x="457200" y="1233425"/>
            <a:ext cx="3613977" cy="2712501"/>
          </a:xfrm>
          <a:prstGeom prst="rect">
            <a:avLst/>
          </a:prstGeom>
          <a:noFill/>
          <a:ln>
            <a:noFill/>
          </a:ln>
        </p:spPr>
      </p:pic>
      <p:sp>
        <p:nvSpPr>
          <p:cNvPr id="170" name="Google Shape;170;p21"/>
          <p:cNvSpPr txBox="1"/>
          <p:nvPr>
            <p:ph type="title"/>
          </p:nvPr>
        </p:nvSpPr>
        <p:spPr>
          <a:xfrm>
            <a:off x="457200" y="365300"/>
            <a:ext cx="8229600" cy="6540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Threatened</a:t>
            </a:r>
            <a:endParaRPr>
              <a:latin typeface="Cambria"/>
              <a:ea typeface="Cambria"/>
              <a:cs typeface="Cambria"/>
              <a:sym typeface="Cambria"/>
            </a:endParaRPr>
          </a:p>
        </p:txBody>
      </p:sp>
      <p:sp>
        <p:nvSpPr>
          <p:cNvPr id="171" name="Google Shape;171;p21"/>
          <p:cNvSpPr txBox="1"/>
          <p:nvPr/>
        </p:nvSpPr>
        <p:spPr>
          <a:xfrm>
            <a:off x="457200" y="3545725"/>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Bank Swallow</a:t>
            </a:r>
            <a:endParaRPr/>
          </a:p>
        </p:txBody>
      </p:sp>
      <p:sp>
        <p:nvSpPr>
          <p:cNvPr id="172" name="Google Shape;172;p21"/>
          <p:cNvSpPr txBox="1"/>
          <p:nvPr/>
        </p:nvSpPr>
        <p:spPr>
          <a:xfrm>
            <a:off x="6748800" y="3545725"/>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Boreal Caribou</a:t>
            </a:r>
            <a:endParaRPr/>
          </a:p>
        </p:txBody>
      </p:sp>
      <p:sp>
        <p:nvSpPr>
          <p:cNvPr id="173" name="Google Shape;173;p21"/>
          <p:cNvSpPr txBox="1"/>
          <p:nvPr/>
        </p:nvSpPr>
        <p:spPr>
          <a:xfrm>
            <a:off x="1256875" y="6305400"/>
            <a:ext cx="28143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Suckley’s Cuckoo Bumble Bee</a:t>
            </a:r>
            <a:endParaRPr/>
          </a:p>
        </p:txBody>
      </p:sp>
      <p:sp>
        <p:nvSpPr>
          <p:cNvPr id="174" name="Google Shape;174;p21"/>
          <p:cNvSpPr txBox="1"/>
          <p:nvPr/>
        </p:nvSpPr>
        <p:spPr>
          <a:xfrm>
            <a:off x="4732650" y="63054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Leach’s Storm Petrel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