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y="6858000" cx="9144000"/>
  <p:notesSz cx="6858000" cy="9144000"/>
  <p:embeddedFontLst>
    <p:embeddedFont>
      <p:font typeface="Proxima Nova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roximaNova-italic.fntdata"/><Relationship Id="rId20" Type="http://schemas.openxmlformats.org/officeDocument/2006/relationships/slide" Target="slides/slide15.xml"/><Relationship Id="rId41" Type="http://schemas.openxmlformats.org/officeDocument/2006/relationships/font" Target="fonts/ProximaNova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ProximaNova-bold.fntdata"/><Relationship Id="rId16" Type="http://schemas.openxmlformats.org/officeDocument/2006/relationships/slide" Target="slides/slide11.xml"/><Relationship Id="rId38" Type="http://schemas.openxmlformats.org/officeDocument/2006/relationships/font" Target="fonts/ProximaNova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7" name="Google Shape;87;p1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p10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lang="en-US"/>
              <a:t>Recreation: can be used for a variety of recreational reasons including water activities (canoeing/kayaking), bird watching, fishing, etc</a:t>
            </a:r>
            <a:endParaRPr/>
          </a:p>
        </p:txBody>
      </p:sp>
      <p:sp>
        <p:nvSpPr>
          <p:cNvPr id="159" name="Google Shape;159;p10:notes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1778c8edd1_0_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g11778c8edd1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lang="en-US">
                <a:highlight>
                  <a:schemeClr val="lt1"/>
                </a:highlight>
              </a:rPr>
              <a:t>Biodiversity</a:t>
            </a:r>
            <a:r>
              <a:rPr lang="en-US">
                <a:highlight>
                  <a:schemeClr val="lt1"/>
                </a:highlight>
              </a:rPr>
              <a:t>: wetlands contribute to biodiversity as they are home to a diverse range of plant and animal species</a:t>
            </a:r>
            <a:endParaRPr/>
          </a:p>
        </p:txBody>
      </p:sp>
      <p:sp>
        <p:nvSpPr>
          <p:cNvPr id="166" name="Google Shape;166;g11778c8edd1_0_18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1778c8edd1_0_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g11778c8edd1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lang="en-US"/>
              <a:t>Environment: wetlands are carbon sinks, storing up to 2 trillion tonnes of the world’s carbon</a:t>
            </a:r>
            <a:endParaRPr/>
          </a:p>
        </p:txBody>
      </p:sp>
      <p:sp>
        <p:nvSpPr>
          <p:cNvPr id="173" name="Google Shape;173;g11778c8edd1_0_24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1778c8edd1_0_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" name="Google Shape;179;g11778c8edd1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Habitats: </a:t>
            </a:r>
            <a:r>
              <a:rPr lang="en-US"/>
              <a:t>Wetlands provide shelter for wildlife, including migratory birds, who can stop for a rest while on their journey.</a:t>
            </a:r>
            <a:endParaRPr/>
          </a:p>
        </p:txBody>
      </p:sp>
      <p:sp>
        <p:nvSpPr>
          <p:cNvPr id="180" name="Google Shape;180;g11778c8edd1_0_11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" name="Google Shape;187;p11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Nurseries: Wetlands provide a stable nursery for wildlife to have and/or raise their young.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-Like this dragonfly - dragonflies spend </a:t>
            </a:r>
            <a:r>
              <a:rPr lang="en-US"/>
              <a:t>approximately</a:t>
            </a:r>
            <a:r>
              <a:rPr lang="en-US"/>
              <a:t> 2 years living in the waters of a wetland as a nymph before emerging as a beautiful dragonfly.</a:t>
            </a:r>
            <a:endParaRPr/>
          </a:p>
        </p:txBody>
      </p:sp>
      <p:sp>
        <p:nvSpPr>
          <p:cNvPr id="188" name="Google Shape;188;p11:notes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p12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Filters: Wetlands are natural filters, like a strainer! They clear out toxins in the water like our kidneys filter toxins out of our bodies. Just like soap, wetlands help to cleanse the environment and helps provide </a:t>
            </a:r>
            <a:r>
              <a:rPr lang="en-US"/>
              <a:t>cleaner</a:t>
            </a:r>
            <a:r>
              <a:rPr lang="en-US"/>
              <a:t> drinking water and better food.</a:t>
            </a:r>
            <a:endParaRPr/>
          </a:p>
        </p:txBody>
      </p:sp>
      <p:sp>
        <p:nvSpPr>
          <p:cNvPr id="197" name="Google Shape;197;p12:notes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1778c8edd1_0_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g11778c8edd1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Whisk: Wetlands help to mix nutrients and oxygen into the water, which are important for fish and other wildlife.</a:t>
            </a:r>
            <a:endParaRPr sz="1300"/>
          </a:p>
        </p:txBody>
      </p:sp>
      <p:sp>
        <p:nvSpPr>
          <p:cNvPr id="206" name="Google Shape;206;g11778c8edd1_0_42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p13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Sponges: Wetlands, like a sponge, absorb excess water during extreme weather events, and release it slowly during drier times, helping to reduce the risk of floods and droughts.</a:t>
            </a:r>
            <a:endParaRPr/>
          </a:p>
        </p:txBody>
      </p:sp>
      <p:sp>
        <p:nvSpPr>
          <p:cNvPr id="214" name="Google Shape;214;p13:notes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1778c8edd1_0_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" name="Google Shape;221;g11778c8edd1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lang="en-US"/>
              <a:t>Hydrological: stabilizes our </a:t>
            </a:r>
            <a:r>
              <a:rPr lang="en-US">
                <a:highlight>
                  <a:schemeClr val="lt1"/>
                </a:highlight>
              </a:rPr>
              <a:t>water supply, protects from erosion</a:t>
            </a:r>
            <a:endParaRPr/>
          </a:p>
        </p:txBody>
      </p:sp>
      <p:sp>
        <p:nvSpPr>
          <p:cNvPr id="222" name="Google Shape;222;g11778c8edd1_0_30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1778c8edd1_0_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g11778c8edd1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lang="en-US"/>
              <a:t>Economy: by helping to protect areas from floods, they help save property value</a:t>
            </a:r>
            <a:endParaRPr/>
          </a:p>
        </p:txBody>
      </p:sp>
      <p:sp>
        <p:nvSpPr>
          <p:cNvPr id="228" name="Google Shape;228;g11778c8edd1_0_37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6" name="Google Shape;96;p2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is a wetland</a:t>
            </a:r>
            <a:r>
              <a:rPr lang="en-US"/>
              <a:t>?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lang="en-US"/>
              <a:t>-</a:t>
            </a: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Basically wetlands are WET LAND</a:t>
            </a:r>
            <a:endParaRPr/>
          </a:p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lang="en-US"/>
              <a:t>-</a:t>
            </a:r>
            <a:r>
              <a:rPr lang="en-US"/>
              <a:t>Land that is covered by or saturated with water for at least part of the year.</a:t>
            </a:r>
            <a:endParaRPr/>
          </a:p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lang="en-US"/>
              <a:t>-Usually made up of either peat land or open water</a:t>
            </a:r>
            <a:endParaRPr/>
          </a:p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97" name="Google Shape;97;p2:notes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16123eb54b_0_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16123eb54b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SAM works to identify, map and conserve important wetlands across the province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SAM’s network of communities who practice environmental stewardship across NL, helps contribute to maintaining &amp; enhancing biodiversity in the province</a:t>
            </a:r>
            <a:endParaRPr/>
          </a:p>
        </p:txBody>
      </p:sp>
      <p:sp>
        <p:nvSpPr>
          <p:cNvPr id="234" name="Google Shape;234;g116123eb54b_0_15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2" name="Google Shape;242;p37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43" name="Google Shape;243;p37:notes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16123eb54b_0_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116123eb54b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g116123eb54b_0_33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8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American Black Duck (male)</a:t>
            </a:r>
            <a:endParaRPr/>
          </a:p>
        </p:txBody>
      </p:sp>
      <p:sp>
        <p:nvSpPr>
          <p:cNvPr id="260" name="Google Shape;260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8" name="Google Shape;268;p39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Green Winged Teal (male)</a:t>
            </a:r>
            <a:endParaRPr/>
          </a:p>
        </p:txBody>
      </p:sp>
      <p:sp>
        <p:nvSpPr>
          <p:cNvPr id="269" name="Google Shape;269;p39:notes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114acce5a1_0_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5" name="Google Shape;275;g1114acce5a1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Common Goldeneye (male)</a:t>
            </a:r>
            <a:endParaRPr/>
          </a:p>
        </p:txBody>
      </p:sp>
      <p:sp>
        <p:nvSpPr>
          <p:cNvPr id="276" name="Google Shape;276;g1114acce5a1_0_18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p40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Northern Pintail (male)</a:t>
            </a:r>
            <a:endParaRPr/>
          </a:p>
        </p:txBody>
      </p:sp>
      <p:sp>
        <p:nvSpPr>
          <p:cNvPr id="283" name="Google Shape;283;p40:notes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9" name="Google Shape;289;p41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Common Eider (male)</a:t>
            </a:r>
            <a:endParaRPr/>
          </a:p>
        </p:txBody>
      </p:sp>
      <p:sp>
        <p:nvSpPr>
          <p:cNvPr id="290" name="Google Shape;290;p41:notes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6" name="Google Shape;296;p42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Ring Necked Duck (male and female)</a:t>
            </a:r>
            <a:endParaRPr/>
          </a:p>
        </p:txBody>
      </p:sp>
      <p:sp>
        <p:nvSpPr>
          <p:cNvPr id="297" name="Google Shape;297;p42:notes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114acce5a1_0_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g1114acce5a1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Gadwall (male)</a:t>
            </a:r>
            <a:endParaRPr/>
          </a:p>
        </p:txBody>
      </p:sp>
      <p:sp>
        <p:nvSpPr>
          <p:cNvPr id="304" name="Google Shape;304;g1114acce5a1_0_24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16123eb54b_0_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16123eb54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-Peatlands </a:t>
            </a:r>
            <a:r>
              <a:rPr lang="en-US">
                <a:highlight>
                  <a:srgbClr val="FFFFFF"/>
                </a:highlight>
              </a:rPr>
              <a:t>are an accumulation of partially decayed vegetation or organic matter like trees, animal carcasses, moss and grass.</a:t>
            </a:r>
            <a:endParaRPr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highlight>
                  <a:srgbClr val="FFFFFF"/>
                </a:highlight>
              </a:rPr>
              <a:t>-It takes approximately 1000 years to grow just 1.5 meters of peat.</a:t>
            </a:r>
            <a:endParaRPr/>
          </a:p>
        </p:txBody>
      </p:sp>
      <p:sp>
        <p:nvSpPr>
          <p:cNvPr id="105" name="Google Shape;105;g116123eb54b_0_1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0" name="Google Shape;310;p43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Red-breasted Merganser (male)</a:t>
            </a:r>
            <a:endParaRPr/>
          </a:p>
        </p:txBody>
      </p:sp>
      <p:sp>
        <p:nvSpPr>
          <p:cNvPr id="311" name="Google Shape;311;p43:notes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114acce5a1_0_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7" name="Google Shape;317;g1114acce5a1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Harlequin (female)</a:t>
            </a:r>
            <a:endParaRPr/>
          </a:p>
        </p:txBody>
      </p:sp>
      <p:sp>
        <p:nvSpPr>
          <p:cNvPr id="318" name="Google Shape;318;g1114acce5a1_0_7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114acce5a1_0_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4" name="Google Shape;324;g1114acce5a1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Northern Shoveler (female)</a:t>
            </a:r>
            <a:endParaRPr/>
          </a:p>
        </p:txBody>
      </p:sp>
      <p:sp>
        <p:nvSpPr>
          <p:cNvPr id="325" name="Google Shape;325;g1114acce5a1_0_33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" name="Google Shape;113;p3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lang="en-US" sz="1200" u="sng">
                <a:solidFill>
                  <a:schemeClr val="dk1"/>
                </a:solidFill>
              </a:rPr>
              <a:t>Bogs</a:t>
            </a:r>
            <a:r>
              <a:rPr b="1" lang="en-US"/>
              <a:t>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>
                <a:highlight>
                  <a:srgbClr val="FFFFFF"/>
                </a:highlight>
              </a:rPr>
              <a:t>-consists mostly of soft, spongy ground consisting mainly of peat</a:t>
            </a:r>
            <a:endParaRPr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-r</a:t>
            </a:r>
            <a:r>
              <a:rPr lang="en-US" sz="1200">
                <a:solidFill>
                  <a:schemeClr val="dk1"/>
                </a:solidFill>
              </a:rPr>
              <a:t>eceiv</a:t>
            </a:r>
            <a:r>
              <a:rPr lang="en-US"/>
              <a:t>e</a:t>
            </a:r>
            <a:r>
              <a:rPr lang="en-US" sz="1200">
                <a:solidFill>
                  <a:schemeClr val="dk1"/>
                </a:solidFill>
              </a:rPr>
              <a:t> water exclusively from precipitation and are not influenced by groundwater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-vegetation is dominated by </a:t>
            </a:r>
            <a:r>
              <a:rPr lang="en-US" sz="1200">
                <a:solidFill>
                  <a:schemeClr val="dk1"/>
                </a:solidFill>
              </a:rPr>
              <a:t>sphagnum</a:t>
            </a:r>
            <a:r>
              <a:rPr lang="en-US"/>
              <a:t> moss (peat moss), </a:t>
            </a:r>
            <a:r>
              <a:rPr lang="en-US"/>
              <a:t>ericaceous</a:t>
            </a:r>
            <a:r>
              <a:rPr lang="en-US"/>
              <a:t> shrubs and black spruce trees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-v</a:t>
            </a:r>
            <a:r>
              <a:rPr lang="en-US" sz="1200">
                <a:solidFill>
                  <a:schemeClr val="dk1"/>
                </a:solidFill>
              </a:rPr>
              <a:t>ery common in N</a:t>
            </a:r>
            <a:r>
              <a:rPr lang="en-US"/>
              <a:t>L</a:t>
            </a:r>
            <a:endParaRPr/>
          </a:p>
        </p:txBody>
      </p:sp>
      <p:sp>
        <p:nvSpPr>
          <p:cNvPr id="114" name="Google Shape;114;p3:notes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p4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b="1" lang="en-US" u="sng">
                <a:solidFill>
                  <a:schemeClr val="dk1"/>
                </a:solidFill>
              </a:rPr>
              <a:t>Fens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lang="en-US">
                <a:highlight>
                  <a:srgbClr val="FFFFFF"/>
                </a:highlight>
              </a:rPr>
              <a:t>-usually located in a low-lying area</a:t>
            </a:r>
            <a:endParaRPr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lang="en-US">
                <a:highlight>
                  <a:srgbClr val="FFFFFF"/>
                </a:highlight>
              </a:rPr>
              <a:t>-wholly or partly covered with water and dominated by grasses and grasslike plants</a:t>
            </a:r>
            <a:endParaRPr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lang="en-US">
                <a:solidFill>
                  <a:srgbClr val="050505"/>
                </a:solidFill>
                <a:highlight>
                  <a:srgbClr val="FFFFFF"/>
                </a:highlight>
              </a:rPr>
              <a:t>-peatland that are</a:t>
            </a:r>
            <a:r>
              <a:rPr lang="en-US">
                <a:highlight>
                  <a:srgbClr val="FFFFFF"/>
                </a:highlight>
              </a:rPr>
              <a:t> fed by mineral-rich ground or surface water</a:t>
            </a:r>
            <a:r>
              <a:rPr lang="en-US">
                <a:solidFill>
                  <a:srgbClr val="050505"/>
                </a:solidFill>
                <a:highlight>
                  <a:srgbClr val="FFFFFF"/>
                </a:highlight>
              </a:rPr>
              <a:t>, but has slow internal seepage, and a general lack of nutrie</a:t>
            </a:r>
            <a:r>
              <a:rPr lang="en-US">
                <a:highlight>
                  <a:srgbClr val="FFFFFF"/>
                </a:highlight>
              </a:rPr>
              <a:t>nts</a:t>
            </a:r>
            <a:endParaRPr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lang="en-US">
                <a:highlight>
                  <a:srgbClr val="FFFFFF"/>
                </a:highlight>
              </a:rPr>
              <a:t>-</a:t>
            </a:r>
            <a:r>
              <a:rPr lang="en-US"/>
              <a:t>usually has a high diversity of plant life because they will have a source of fresh water associated with them, like a pond, stream or </a:t>
            </a:r>
            <a:r>
              <a:rPr lang="en-US"/>
              <a:t>groundwater</a:t>
            </a:r>
            <a:endParaRPr/>
          </a:p>
        </p:txBody>
      </p:sp>
      <p:sp>
        <p:nvSpPr>
          <p:cNvPr id="123" name="Google Shape;123;p4:notes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9" name="Google Shape;129;p5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b="1" i="0" lang="en-US" sz="12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Swamp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lang="en-US"/>
              <a:t>-p</a:t>
            </a: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eatlan</a:t>
            </a:r>
            <a:r>
              <a:rPr b="0" i="0" lang="en-US" u="none" cap="none" strike="noStrike">
                <a:latin typeface="Arial"/>
                <a:ea typeface="Arial"/>
                <a:cs typeface="Arial"/>
                <a:sym typeface="Arial"/>
              </a:rPr>
              <a:t>d </a:t>
            </a:r>
            <a:r>
              <a:rPr lang="en-US"/>
              <a:t>often found between the transition of a upland forest and other wetland areas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lang="en-US"/>
              <a:t>-d</a:t>
            </a:r>
            <a:r>
              <a:rPr b="0" i="0" lang="en-US" u="none" cap="none" strike="noStrike">
                <a:latin typeface="Arial"/>
                <a:ea typeface="Arial"/>
                <a:cs typeface="Arial"/>
                <a:sym typeface="Arial"/>
              </a:rPr>
              <a:t>ominated by trees</a:t>
            </a:r>
            <a:r>
              <a:rPr lang="en-US"/>
              <a:t> and</a:t>
            </a:r>
            <a:r>
              <a:rPr b="0" i="0" lang="en-US" u="none" cap="none" strike="noStrike">
                <a:latin typeface="Arial"/>
                <a:ea typeface="Arial"/>
                <a:cs typeface="Arial"/>
                <a:sym typeface="Arial"/>
              </a:rPr>
              <a:t> shrubs</a:t>
            </a:r>
            <a:r>
              <a:rPr lang="en-US"/>
              <a:t>;</a:t>
            </a:r>
            <a:r>
              <a:rPr b="0" i="0" lang="en-US" u="none" cap="none" strike="noStrike">
                <a:latin typeface="Arial"/>
                <a:ea typeface="Arial"/>
                <a:cs typeface="Arial"/>
                <a:sym typeface="Arial"/>
              </a:rPr>
              <a:t> snags (</a:t>
            </a:r>
            <a:r>
              <a:rPr lang="en-US">
                <a:solidFill>
                  <a:srgbClr val="202124"/>
                </a:solidFill>
                <a:highlight>
                  <a:srgbClr val="FFFFFF"/>
                </a:highlight>
              </a:rPr>
              <a:t>standing dead trees) and deadwood (dead parts on a tree) are usually present</a:t>
            </a:r>
            <a:endParaRPr b="0" i="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lang="en-US"/>
              <a:t>-can be fresh water, brackish water or salt water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lang="en-US"/>
              <a:t>-</a:t>
            </a:r>
            <a:r>
              <a:rPr b="0" i="0" lang="en-US" u="none" cap="none" strike="noStrike">
                <a:latin typeface="Arial"/>
                <a:ea typeface="Arial"/>
                <a:cs typeface="Arial"/>
                <a:sym typeface="Arial"/>
              </a:rPr>
              <a:t>waters are rich in dissolved minerals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lang="en-US"/>
              <a:t>-ability to slow water flow during floods and protect shorelines from erosion and sedimentation.</a:t>
            </a:r>
            <a:endParaRPr b="0" i="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:notes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8" name="Google Shape;138;p6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b="1" i="0" lang="en-US" sz="12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Marsh</a:t>
            </a:r>
            <a:endParaRPr/>
          </a:p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lang="en-US"/>
              <a:t>-p</a:t>
            </a: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eriodic or persistent standing water or slow moving surface water</a:t>
            </a:r>
            <a:endParaRPr/>
          </a:p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lang="en-US"/>
              <a:t>-</a:t>
            </a: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generally nutrient-ric</a:t>
            </a:r>
            <a:r>
              <a:rPr b="0" i="0" lang="en-US" u="none" cap="none" strike="noStrike">
                <a:latin typeface="Arial"/>
                <a:ea typeface="Arial"/>
                <a:cs typeface="Arial"/>
                <a:sym typeface="Arial"/>
              </a:rPr>
              <a:t>h</a:t>
            </a:r>
            <a:endParaRPr/>
          </a:p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lang="en-US"/>
              <a:t>-often found in the transition between ponds and shorelines</a:t>
            </a:r>
            <a:endParaRPr/>
          </a:p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lang="en-US"/>
              <a:t>-v</a:t>
            </a:r>
            <a:r>
              <a:rPr b="0" i="0" lang="en-US" u="none" cap="none" strike="noStrike">
                <a:latin typeface="Arial"/>
                <a:ea typeface="Arial"/>
                <a:cs typeface="Arial"/>
                <a:sym typeface="Arial"/>
              </a:rPr>
              <a:t>egetation is dominated by graminoids, shrubs</a:t>
            </a:r>
            <a:r>
              <a:rPr lang="en-US"/>
              <a:t> </a:t>
            </a: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 emergent plan</a:t>
            </a:r>
            <a:r>
              <a:rPr b="0" i="0" lang="en-US" u="none" cap="none" strike="noStrike">
                <a:latin typeface="Arial"/>
                <a:ea typeface="Arial"/>
                <a:cs typeface="Arial"/>
                <a:sym typeface="Arial"/>
              </a:rPr>
              <a:t>ts and covers more than </a:t>
            </a:r>
            <a:r>
              <a:rPr lang="en-US"/>
              <a:t>25% of the open water</a:t>
            </a:r>
            <a:endParaRPr/>
          </a:p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lang="en-US"/>
              <a:t>-the most ecologically diverse: t</a:t>
            </a:r>
            <a:r>
              <a:rPr lang="en-US"/>
              <a:t>hey are also important habitat for waterfowl, beavers, moose and other wildlife</a:t>
            </a:r>
            <a:endParaRPr/>
          </a:p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lang="en-US"/>
              <a:t>-excellent at controlling flooding</a:t>
            </a:r>
            <a:endParaRPr b="0" i="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p7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lang="en-US" sz="1200" u="sng">
                <a:solidFill>
                  <a:schemeClr val="dk1"/>
                </a:solidFill>
              </a:rPr>
              <a:t>Shallow </a:t>
            </a:r>
            <a:r>
              <a:rPr b="1" lang="en-US" u="sng"/>
              <a:t>Open W</a:t>
            </a:r>
            <a:r>
              <a:rPr b="1" lang="en-US" sz="1200" u="sng">
                <a:solidFill>
                  <a:schemeClr val="dk1"/>
                </a:solidFill>
              </a:rPr>
              <a:t>ate</a:t>
            </a:r>
            <a:r>
              <a:rPr b="1" lang="en-US" u="sng"/>
              <a:t>r (Pond)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-w</a:t>
            </a:r>
            <a:r>
              <a:rPr lang="en-US" sz="1200">
                <a:solidFill>
                  <a:schemeClr val="dk1"/>
                </a:solidFill>
              </a:rPr>
              <a:t>etlands with free surface water up to 2m deep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-</a:t>
            </a:r>
            <a:r>
              <a:rPr lang="en-US" sz="1200">
                <a:solidFill>
                  <a:schemeClr val="dk1"/>
                </a:solidFill>
              </a:rPr>
              <a:t>present for all or most of the year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-</a:t>
            </a:r>
            <a:r>
              <a:rPr lang="en-US" sz="1200">
                <a:solidFill>
                  <a:schemeClr val="dk1"/>
                </a:solidFill>
              </a:rPr>
              <a:t>less than 25 % of the surface water area </a:t>
            </a:r>
            <a:r>
              <a:rPr lang="en-US"/>
              <a:t>covered</a:t>
            </a:r>
            <a:r>
              <a:rPr lang="en-US" sz="1200">
                <a:solidFill>
                  <a:schemeClr val="dk1"/>
                </a:solidFill>
              </a:rPr>
              <a:t> by standing </a:t>
            </a:r>
            <a:r>
              <a:rPr lang="en-US"/>
              <a:t>vegetation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-s</a:t>
            </a:r>
            <a:r>
              <a:rPr lang="en-US" sz="1200">
                <a:solidFill>
                  <a:schemeClr val="dk1"/>
                </a:solidFill>
              </a:rPr>
              <a:t>ubmerged or floating plants usually dominate the vegetation</a:t>
            </a:r>
            <a:endParaRPr/>
          </a:p>
        </p:txBody>
      </p:sp>
      <p:sp>
        <p:nvSpPr>
          <p:cNvPr id="146" name="Google Shape;146;p7:notes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2" name="Google Shape;152;p9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9:notes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1pPr>
            <a:lvl2pPr lvl="1" marR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2pPr>
            <a:lvl3pPr lvl="2" marR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3pPr>
            <a:lvl4pPr lvl="3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4pPr>
            <a:lvl5pPr lvl="4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5pPr>
            <a:lvl6pPr lvl="5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6pPr>
            <a:lvl7pPr lvl="6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7pPr>
            <a:lvl8pPr lvl="7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8pPr>
            <a:lvl9pPr lvl="8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457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2308949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1pPr>
            <a:lvl2pPr indent="-3175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2pPr>
            <a:lvl3pPr indent="-3175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5pPr>
            <a:lvl6pPr indent="-3175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457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4732349" y="2171687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541350" y="190488"/>
            <a:ext cx="5851500" cy="6019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1pPr>
            <a:lvl2pPr indent="-3175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2pPr>
            <a:lvl3pPr indent="-3175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5pPr>
            <a:lvl6pPr indent="-3175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457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1pPr>
            <a:lvl2pPr indent="-3175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2pPr>
            <a:lvl3pPr indent="-3175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5pPr>
            <a:lvl6pPr indent="-3175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457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idx="10" type="dt"/>
          </p:nvPr>
        </p:nvSpPr>
        <p:spPr>
          <a:xfrm>
            <a:off x="457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722312" y="4406900"/>
            <a:ext cx="7772400" cy="1361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722312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457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457200" y="1600200"/>
            <a:ext cx="4038599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–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–"/>
              <a:defRPr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»"/>
              <a:defRPr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4648200" y="1600200"/>
            <a:ext cx="4038599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–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–"/>
              <a:defRPr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»"/>
              <a:defRPr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457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457200" y="1535112"/>
            <a:ext cx="4040099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457200" y="2174875"/>
            <a:ext cx="4040099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–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–"/>
              <a:defRPr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»"/>
              <a:defRPr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4645025" y="1535112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–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–"/>
              <a:defRPr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»"/>
              <a:defRPr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457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457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457200" y="273050"/>
            <a:ext cx="3008399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3575050" y="273050"/>
            <a:ext cx="5111699" cy="5852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–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–"/>
              <a:defRPr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»"/>
              <a:defRPr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457200" y="1435100"/>
            <a:ext cx="3008399" cy="4691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457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1792288" y="4800600"/>
            <a:ext cx="5486399" cy="5666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1792288" y="5367337"/>
            <a:ext cx="5486399" cy="804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457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457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jpg"/><Relationship Id="rId4" Type="http://schemas.openxmlformats.org/officeDocument/2006/relationships/image" Target="../media/image11.jpg"/><Relationship Id="rId5" Type="http://schemas.openxmlformats.org/officeDocument/2006/relationships/image" Target="../media/image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jpg"/><Relationship Id="rId4" Type="http://schemas.openxmlformats.org/officeDocument/2006/relationships/image" Target="../media/image16.jpg"/><Relationship Id="rId5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jpg"/><Relationship Id="rId4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g"/><Relationship Id="rId4" Type="http://schemas.openxmlformats.org/officeDocument/2006/relationships/image" Target="../media/image2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5" Type="http://schemas.openxmlformats.org/officeDocument/2006/relationships/image" Target="../media/image2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jpg"/><Relationship Id="rId4" Type="http://schemas.openxmlformats.org/officeDocument/2006/relationships/hyperlink" Target="http://www.samnl.org" TargetMode="External"/><Relationship Id="rId5" Type="http://schemas.openxmlformats.org/officeDocument/2006/relationships/hyperlink" Target="mailto:samengagement995@gmail.com" TargetMode="External"/><Relationship Id="rId6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3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9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gif"/><Relationship Id="rId4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0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8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Relationship Id="rId4" Type="http://schemas.openxmlformats.org/officeDocument/2006/relationships/image" Target="../media/image3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3"/>
          <p:cNvPicPr preferRelativeResize="0"/>
          <p:nvPr/>
        </p:nvPicPr>
        <p:blipFill rotWithShape="1">
          <a:blip r:embed="rId3">
            <a:alphaModFix/>
          </a:blip>
          <a:srcRect b="0" l="6346" r="4764" t="0"/>
          <a:stretch/>
        </p:blipFill>
        <p:spPr>
          <a:xfrm>
            <a:off x="0" y="0"/>
            <a:ext cx="9144000" cy="6857996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 txBox="1"/>
          <p:nvPr/>
        </p:nvSpPr>
        <p:spPr>
          <a:xfrm>
            <a:off x="1766400" y="5290950"/>
            <a:ext cx="5611200" cy="1280700"/>
          </a:xfrm>
          <a:prstGeom prst="rect">
            <a:avLst/>
          </a:prstGeom>
          <a:solidFill>
            <a:srgbClr val="FFFFFF">
              <a:alpha val="6941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lang="en-US" sz="2000">
                <a:latin typeface="Cambria"/>
                <a:ea typeface="Cambria"/>
                <a:cs typeface="Cambria"/>
                <a:sym typeface="Cambria"/>
              </a:rPr>
              <a:t>Programming Created by:</a:t>
            </a:r>
            <a:endParaRPr b="1" sz="20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lang="en-US" sz="2000">
                <a:latin typeface="Cambria"/>
                <a:ea typeface="Cambria"/>
                <a:cs typeface="Cambria"/>
                <a:sym typeface="Cambria"/>
              </a:rPr>
              <a:t>Karleena Squires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Outreach Coordinator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Stewardship Association of</a:t>
            </a:r>
            <a:r>
              <a:rPr b="1" lang="en-US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b="1" i="0" lang="en-US" sz="20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Municipalities Inc.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1" name="Google Shape;91;p13"/>
          <p:cNvSpPr txBox="1"/>
          <p:nvPr/>
        </p:nvSpPr>
        <p:spPr>
          <a:xfrm>
            <a:off x="1242600" y="606600"/>
            <a:ext cx="6658800" cy="966600"/>
          </a:xfrm>
          <a:prstGeom prst="rect">
            <a:avLst/>
          </a:prstGeom>
          <a:solidFill>
            <a:srgbClr val="FFFFFF">
              <a:alpha val="6941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 sz="8000">
                <a:latin typeface="Cambria"/>
                <a:ea typeface="Cambria"/>
                <a:cs typeface="Cambria"/>
                <a:sym typeface="Cambria"/>
              </a:rPr>
              <a:t>Wetlands 101</a:t>
            </a:r>
            <a:endParaRPr sz="80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2" name="Google Shape;92;p13"/>
          <p:cNvSpPr/>
          <p:nvPr/>
        </p:nvSpPr>
        <p:spPr>
          <a:xfrm>
            <a:off x="2363250" y="2460113"/>
            <a:ext cx="4417500" cy="2426400"/>
          </a:xfrm>
          <a:prstGeom prst="rect">
            <a:avLst/>
          </a:prstGeom>
          <a:solidFill>
            <a:srgbClr val="FFFFFF">
              <a:alpha val="694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3" name="Google Shape;9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7300" y="2546788"/>
            <a:ext cx="4229402" cy="2253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 txBox="1"/>
          <p:nvPr>
            <p:ph idx="12" type="sldNum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2" name="Google Shape;162;p22"/>
          <p:cNvSpPr txBox="1"/>
          <p:nvPr>
            <p:ph type="title"/>
          </p:nvPr>
        </p:nvSpPr>
        <p:spPr>
          <a:xfrm>
            <a:off x="457200" y="371300"/>
            <a:ext cx="8229600" cy="591900"/>
          </a:xfrm>
          <a:prstGeom prst="rect">
            <a:avLst/>
          </a:prstGeom>
          <a:solidFill>
            <a:srgbClr val="FFFFFF">
              <a:alpha val="6941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4400"/>
              <a:t>Recreation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9" name="Google Shape;169;p23"/>
          <p:cNvSpPr txBox="1"/>
          <p:nvPr>
            <p:ph type="title"/>
          </p:nvPr>
        </p:nvSpPr>
        <p:spPr>
          <a:xfrm>
            <a:off x="457200" y="371300"/>
            <a:ext cx="8229600" cy="723900"/>
          </a:xfrm>
          <a:prstGeom prst="rect">
            <a:avLst/>
          </a:prstGeom>
          <a:solidFill>
            <a:srgbClr val="FFFFFF">
              <a:alpha val="6941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4400"/>
              <a:t>Biodiversity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6" name="Google Shape;176;p24"/>
          <p:cNvSpPr txBox="1"/>
          <p:nvPr>
            <p:ph type="title"/>
          </p:nvPr>
        </p:nvSpPr>
        <p:spPr>
          <a:xfrm>
            <a:off x="457200" y="371300"/>
            <a:ext cx="8229600" cy="591900"/>
          </a:xfrm>
          <a:prstGeom prst="rect">
            <a:avLst/>
          </a:prstGeom>
          <a:solidFill>
            <a:srgbClr val="FFFFFF">
              <a:alpha val="6941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4400"/>
              <a:t>Environment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5"/>
          <p:cNvPicPr preferRelativeResize="0"/>
          <p:nvPr/>
        </p:nvPicPr>
        <p:blipFill rotWithShape="1">
          <a:blip r:embed="rId3">
            <a:alphaModFix/>
          </a:blip>
          <a:srcRect b="0" l="5570" r="5579" t="0"/>
          <a:stretch/>
        </p:blipFill>
        <p:spPr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5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4" name="Google Shape;184;p25"/>
          <p:cNvSpPr txBox="1"/>
          <p:nvPr>
            <p:ph type="title"/>
          </p:nvPr>
        </p:nvSpPr>
        <p:spPr>
          <a:xfrm>
            <a:off x="457200" y="371300"/>
            <a:ext cx="8229600" cy="591900"/>
          </a:xfrm>
          <a:prstGeom prst="rect">
            <a:avLst/>
          </a:prstGeom>
          <a:solidFill>
            <a:srgbClr val="FFFFFF">
              <a:alpha val="6941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4400"/>
              <a:t>Habitat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"/>
          <p:cNvSpPr txBox="1"/>
          <p:nvPr>
            <p:ph type="title"/>
          </p:nvPr>
        </p:nvSpPr>
        <p:spPr>
          <a:xfrm>
            <a:off x="457200" y="473650"/>
            <a:ext cx="8229600" cy="591900"/>
          </a:xfrm>
          <a:prstGeom prst="rect">
            <a:avLst/>
          </a:prstGeom>
          <a:solidFill>
            <a:srgbClr val="FFFFFF">
              <a:alpha val="6941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4400"/>
              <a:t>Nurseries</a:t>
            </a:r>
            <a:endParaRPr/>
          </a:p>
        </p:txBody>
      </p:sp>
      <p:pic>
        <p:nvPicPr>
          <p:cNvPr id="191" name="Google Shape;191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" y="1918437"/>
            <a:ext cx="5058074" cy="3372049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2" name="Google Shape;192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52290" y="1918437"/>
            <a:ext cx="2334509" cy="337205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3" name="Google Shape;193;p26"/>
          <p:cNvSpPr/>
          <p:nvPr/>
        </p:nvSpPr>
        <p:spPr>
          <a:xfrm>
            <a:off x="3317575" y="5464525"/>
            <a:ext cx="3885000" cy="725700"/>
          </a:xfrm>
          <a:prstGeom prst="curvedUp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7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7"/>
          <p:cNvSpPr txBox="1"/>
          <p:nvPr>
            <p:ph type="title"/>
          </p:nvPr>
        </p:nvSpPr>
        <p:spPr>
          <a:xfrm>
            <a:off x="457200" y="461825"/>
            <a:ext cx="8229600" cy="584700"/>
          </a:xfrm>
          <a:prstGeom prst="rect">
            <a:avLst/>
          </a:prstGeom>
          <a:solidFill>
            <a:srgbClr val="FFFFFF">
              <a:alpha val="6941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4400"/>
              <a:t>Filters</a:t>
            </a:r>
            <a:endParaRPr/>
          </a:p>
        </p:txBody>
      </p:sp>
      <p:pic>
        <p:nvPicPr>
          <p:cNvPr id="201" name="Google Shape;201;p27"/>
          <p:cNvPicPr preferRelativeResize="0"/>
          <p:nvPr/>
        </p:nvPicPr>
        <p:blipFill rotWithShape="1">
          <a:blip r:embed="rId4">
            <a:alphaModFix/>
          </a:blip>
          <a:srcRect b="6956" l="13112" r="12382" t="8519"/>
          <a:stretch/>
        </p:blipFill>
        <p:spPr>
          <a:xfrm>
            <a:off x="5104300" y="2265604"/>
            <a:ext cx="3094400" cy="2326775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2" name="Google Shape;202;p27"/>
          <p:cNvPicPr preferRelativeResize="0"/>
          <p:nvPr/>
        </p:nvPicPr>
        <p:blipFill rotWithShape="1">
          <a:blip r:embed="rId5">
            <a:alphaModFix/>
          </a:blip>
          <a:srcRect b="9264" l="0" r="0" t="0"/>
          <a:stretch/>
        </p:blipFill>
        <p:spPr>
          <a:xfrm>
            <a:off x="912150" y="2265625"/>
            <a:ext cx="3828735" cy="232677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8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8"/>
          <p:cNvSpPr txBox="1"/>
          <p:nvPr>
            <p:ph type="title"/>
          </p:nvPr>
        </p:nvSpPr>
        <p:spPr>
          <a:xfrm>
            <a:off x="457200" y="461825"/>
            <a:ext cx="8229600" cy="584700"/>
          </a:xfrm>
          <a:prstGeom prst="rect">
            <a:avLst/>
          </a:prstGeom>
          <a:solidFill>
            <a:srgbClr val="FFFFFF">
              <a:alpha val="6941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4400"/>
              <a:t>Whisk</a:t>
            </a:r>
            <a:endParaRPr/>
          </a:p>
        </p:txBody>
      </p:sp>
      <p:pic>
        <p:nvPicPr>
          <p:cNvPr id="210" name="Google Shape;21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3150" y="1571625"/>
            <a:ext cx="4762500" cy="401955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9"/>
          <p:cNvSpPr txBox="1"/>
          <p:nvPr>
            <p:ph type="title"/>
          </p:nvPr>
        </p:nvSpPr>
        <p:spPr>
          <a:xfrm>
            <a:off x="463350" y="437125"/>
            <a:ext cx="8217299" cy="649199"/>
          </a:xfrm>
          <a:prstGeom prst="rect">
            <a:avLst/>
          </a:prstGeom>
          <a:solidFill>
            <a:srgbClr val="FFFFFF">
              <a:alpha val="6941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4400"/>
              <a:t>Sponges</a:t>
            </a:r>
            <a:endParaRPr/>
          </a:p>
        </p:txBody>
      </p:sp>
      <p:pic>
        <p:nvPicPr>
          <p:cNvPr id="218" name="Google Shape;218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19581" y="2110081"/>
            <a:ext cx="3892549" cy="2637824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0"/>
          <p:cNvSpPr txBox="1"/>
          <p:nvPr>
            <p:ph type="title"/>
          </p:nvPr>
        </p:nvSpPr>
        <p:spPr>
          <a:xfrm>
            <a:off x="463350" y="437125"/>
            <a:ext cx="8217300" cy="649200"/>
          </a:xfrm>
          <a:prstGeom prst="rect">
            <a:avLst/>
          </a:prstGeom>
          <a:solidFill>
            <a:srgbClr val="FFFFFF">
              <a:alpha val="6941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4400"/>
              <a:t>Hydrology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1"/>
          <p:cNvSpPr txBox="1"/>
          <p:nvPr>
            <p:ph type="title"/>
          </p:nvPr>
        </p:nvSpPr>
        <p:spPr>
          <a:xfrm>
            <a:off x="463350" y="1549225"/>
            <a:ext cx="8217300" cy="649200"/>
          </a:xfrm>
          <a:prstGeom prst="rect">
            <a:avLst/>
          </a:prstGeom>
          <a:solidFill>
            <a:srgbClr val="FFFFFF">
              <a:alpha val="6941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4400"/>
              <a:t>Economy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4"/>
          <p:cNvSpPr txBox="1"/>
          <p:nvPr>
            <p:ph type="title"/>
          </p:nvPr>
        </p:nvSpPr>
        <p:spPr>
          <a:xfrm>
            <a:off x="457200" y="542750"/>
            <a:ext cx="8229600" cy="766800"/>
          </a:xfrm>
          <a:prstGeom prst="rect">
            <a:avLst/>
          </a:prstGeom>
          <a:solidFill>
            <a:srgbClr val="FFFFFF">
              <a:alpha val="6941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4400">
                <a:latin typeface="Cambria"/>
                <a:ea typeface="Cambria"/>
                <a:cs typeface="Cambria"/>
                <a:sym typeface="Cambria"/>
              </a:rPr>
              <a:t>What is a Wetland?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457200" y="4718025"/>
            <a:ext cx="8229600" cy="1027800"/>
          </a:xfrm>
          <a:prstGeom prst="rect">
            <a:avLst/>
          </a:prstGeom>
          <a:solidFill>
            <a:srgbClr val="FFFFFF">
              <a:alpha val="6941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91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mbria"/>
              <a:buChar char="●"/>
            </a:pPr>
            <a:r>
              <a:rPr lang="en-US" sz="3000">
                <a:latin typeface="Cambria"/>
                <a:ea typeface="Cambria"/>
                <a:cs typeface="Cambria"/>
                <a:sym typeface="Cambria"/>
              </a:rPr>
              <a:t>Land that is covered by or saturated with water for at least part of the year.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2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7" name="Google Shape;237;p32"/>
          <p:cNvSpPr txBox="1"/>
          <p:nvPr>
            <p:ph type="title"/>
          </p:nvPr>
        </p:nvSpPr>
        <p:spPr>
          <a:xfrm>
            <a:off x="463350" y="437125"/>
            <a:ext cx="8217300" cy="649200"/>
          </a:xfrm>
          <a:prstGeom prst="rect">
            <a:avLst/>
          </a:prstGeom>
          <a:solidFill>
            <a:srgbClr val="FFFFFF">
              <a:alpha val="6941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4400"/>
              <a:t>SAM’s Role</a:t>
            </a:r>
            <a:endParaRPr/>
          </a:p>
        </p:txBody>
      </p:sp>
      <p:pic>
        <p:nvPicPr>
          <p:cNvPr id="238" name="Google Shape;238;p32"/>
          <p:cNvPicPr preferRelativeResize="0"/>
          <p:nvPr/>
        </p:nvPicPr>
        <p:blipFill rotWithShape="1">
          <a:blip r:embed="rId4">
            <a:alphaModFix/>
          </a:blip>
          <a:srcRect b="32454" l="13977" r="12805" t="12293"/>
          <a:stretch/>
        </p:blipFill>
        <p:spPr>
          <a:xfrm>
            <a:off x="439675" y="1855125"/>
            <a:ext cx="3930973" cy="3955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9675" y="1855125"/>
            <a:ext cx="3930974" cy="3924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3"/>
          <p:cNvSpPr txBox="1"/>
          <p:nvPr>
            <p:ph type="title"/>
          </p:nvPr>
        </p:nvSpPr>
        <p:spPr>
          <a:xfrm>
            <a:off x="457200" y="353074"/>
            <a:ext cx="8229600" cy="669599"/>
          </a:xfrm>
          <a:prstGeom prst="rect">
            <a:avLst/>
          </a:prstGeom>
          <a:solidFill>
            <a:srgbClr val="FFFFFF">
              <a:alpha val="6941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400"/>
              <a:t>Questions?</a:t>
            </a:r>
            <a:endParaRPr/>
          </a:p>
        </p:txBody>
      </p:sp>
      <p:sp>
        <p:nvSpPr>
          <p:cNvPr id="247" name="Google Shape;247;p33"/>
          <p:cNvSpPr txBox="1"/>
          <p:nvPr>
            <p:ph idx="12" type="sldNum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8" name="Google Shape;248;p33"/>
          <p:cNvSpPr txBox="1"/>
          <p:nvPr>
            <p:ph idx="1" type="body"/>
          </p:nvPr>
        </p:nvSpPr>
        <p:spPr>
          <a:xfrm>
            <a:off x="528600" y="1790525"/>
            <a:ext cx="8086800" cy="2142300"/>
          </a:xfrm>
          <a:prstGeom prst="rect">
            <a:avLst/>
          </a:prstGeom>
          <a:solidFill>
            <a:srgbClr val="FFFFFF">
              <a:alpha val="6941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</a:rPr>
              <a:t>Karleena Squires</a:t>
            </a:r>
            <a:endParaRPr sz="26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</a:rPr>
              <a:t>Outreach Coordinator</a:t>
            </a:r>
            <a:endParaRPr sz="26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</a:rPr>
              <a:t>Stewardship Association of Municipalities</a:t>
            </a:r>
            <a:endParaRPr sz="26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u="sng">
                <a:solidFill>
                  <a:schemeClr val="hlink"/>
                </a:solidFill>
                <a:hlinkClick r:id="rId4"/>
              </a:rPr>
              <a:t>www.samnl.org</a:t>
            </a:r>
            <a:endParaRPr sz="26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u="sng">
                <a:solidFill>
                  <a:schemeClr val="hlink"/>
                </a:solidFill>
                <a:hlinkClick r:id="rId5"/>
              </a:rPr>
              <a:t>samengagement995@gmail.com</a:t>
            </a:r>
            <a:r>
              <a:rPr lang="en-US" sz="2600">
                <a:solidFill>
                  <a:schemeClr val="dk1"/>
                </a:solidFill>
              </a:rPr>
              <a:t> </a:t>
            </a:r>
            <a:endParaRPr sz="2600">
              <a:solidFill>
                <a:schemeClr val="dk1"/>
              </a:solidFill>
            </a:endParaRPr>
          </a:p>
        </p:txBody>
      </p:sp>
      <p:sp>
        <p:nvSpPr>
          <p:cNvPr id="249" name="Google Shape;249;p33"/>
          <p:cNvSpPr/>
          <p:nvPr/>
        </p:nvSpPr>
        <p:spPr>
          <a:xfrm>
            <a:off x="2703750" y="4351148"/>
            <a:ext cx="3736500" cy="2005200"/>
          </a:xfrm>
          <a:prstGeom prst="rect">
            <a:avLst/>
          </a:prstGeom>
          <a:solidFill>
            <a:srgbClr val="FFFFFF">
              <a:alpha val="694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0" name="Google Shape;250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83302" y="4422775"/>
            <a:ext cx="3577400" cy="186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7" name="Google Shape;257;p34"/>
          <p:cNvSpPr txBox="1"/>
          <p:nvPr>
            <p:ph type="title"/>
          </p:nvPr>
        </p:nvSpPr>
        <p:spPr>
          <a:xfrm>
            <a:off x="600000" y="2167550"/>
            <a:ext cx="8086800" cy="1954500"/>
          </a:xfrm>
          <a:prstGeom prst="rect">
            <a:avLst/>
          </a:prstGeom>
          <a:solidFill>
            <a:srgbClr val="FFFFFF">
              <a:alpha val="6941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6000"/>
              <a:t>“</a:t>
            </a:r>
            <a:r>
              <a:rPr lang="en-US" sz="6000"/>
              <a:t>Name That Duck”</a:t>
            </a:r>
            <a:endParaRPr sz="60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6000"/>
              <a:t>Activity</a:t>
            </a:r>
            <a:endParaRPr sz="60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5"/>
          <p:cNvSpPr txBox="1"/>
          <p:nvPr/>
        </p:nvSpPr>
        <p:spPr>
          <a:xfrm>
            <a:off x="6201000" y="6552300"/>
            <a:ext cx="2943000" cy="3056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Picture: Ducks Unlimited Canada</a:t>
            </a:r>
            <a:endParaRPr/>
          </a:p>
        </p:txBody>
      </p:sp>
      <p:sp>
        <p:nvSpPr>
          <p:cNvPr id="263" name="Google Shape;263;p35"/>
          <p:cNvSpPr txBox="1"/>
          <p:nvPr/>
        </p:nvSpPr>
        <p:spPr>
          <a:xfrm>
            <a:off x="6201000" y="6552300"/>
            <a:ext cx="2943000" cy="3056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Picture: Ducks Unlimited Canada</a:t>
            </a:r>
            <a:endParaRPr/>
          </a:p>
        </p:txBody>
      </p:sp>
      <p:pic>
        <p:nvPicPr>
          <p:cNvPr id="264" name="Google Shape;26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266699"/>
            <a:ext cx="9144000" cy="6324602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5" name="Google Shape;265;p35"/>
          <p:cNvSpPr txBox="1"/>
          <p:nvPr/>
        </p:nvSpPr>
        <p:spPr>
          <a:xfrm>
            <a:off x="353850" y="404400"/>
            <a:ext cx="555900" cy="95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/>
              <a:t>1</a:t>
            </a:r>
            <a:endParaRPr b="1" sz="5000"/>
          </a:p>
        </p:txBody>
      </p:sp>
    </p:spTree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8485"/>
            <a:ext cx="9144000" cy="6361039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6"/>
          <p:cNvSpPr txBox="1"/>
          <p:nvPr/>
        </p:nvSpPr>
        <p:spPr>
          <a:xfrm>
            <a:off x="353850" y="404400"/>
            <a:ext cx="555900" cy="95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/>
              <a:t>2</a:t>
            </a:r>
            <a:endParaRPr b="1" sz="5000"/>
          </a:p>
        </p:txBody>
      </p:sp>
    </p:spTree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381711"/>
            <a:ext cx="9144003" cy="6094575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79" name="Google Shape;279;p37"/>
          <p:cNvSpPr txBox="1"/>
          <p:nvPr/>
        </p:nvSpPr>
        <p:spPr>
          <a:xfrm>
            <a:off x="353850" y="404400"/>
            <a:ext cx="555900" cy="95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/>
              <a:t>3</a:t>
            </a:r>
            <a:endParaRPr b="1" sz="5000"/>
          </a:p>
        </p:txBody>
      </p:sp>
    </p:spTree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815337"/>
            <a:ext cx="9144001" cy="5227325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8"/>
          <p:cNvSpPr txBox="1"/>
          <p:nvPr/>
        </p:nvSpPr>
        <p:spPr>
          <a:xfrm>
            <a:off x="320150" y="960450"/>
            <a:ext cx="589800" cy="95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/>
              <a:t>4</a:t>
            </a:r>
            <a:endParaRPr b="1" sz="5000"/>
          </a:p>
        </p:txBody>
      </p:sp>
    </p:spTree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42012"/>
            <a:ext cx="9144003" cy="5973966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93" name="Google Shape;293;p39"/>
          <p:cNvSpPr txBox="1"/>
          <p:nvPr/>
        </p:nvSpPr>
        <p:spPr>
          <a:xfrm>
            <a:off x="353850" y="404400"/>
            <a:ext cx="539100" cy="95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/>
              <a:t>5</a:t>
            </a:r>
            <a:endParaRPr b="1" sz="5000"/>
          </a:p>
        </p:txBody>
      </p:sp>
    </p:spTree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58086"/>
            <a:ext cx="9144000" cy="5541824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0"/>
          <p:cNvSpPr txBox="1"/>
          <p:nvPr/>
        </p:nvSpPr>
        <p:spPr>
          <a:xfrm>
            <a:off x="370700" y="658075"/>
            <a:ext cx="539100" cy="95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/>
              <a:t>6</a:t>
            </a:r>
            <a:endParaRPr b="1" sz="5000"/>
          </a:p>
        </p:txBody>
      </p:sp>
    </p:spTree>
  </p:cSld>
  <p:clrMapOvr>
    <a:masterClrMapping/>
  </p:clrMapOvr>
  <p:transition spd="slow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81736"/>
            <a:ext cx="9144003" cy="6094524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07" name="Google Shape;307;p41"/>
          <p:cNvSpPr txBox="1"/>
          <p:nvPr/>
        </p:nvSpPr>
        <p:spPr>
          <a:xfrm>
            <a:off x="353850" y="404400"/>
            <a:ext cx="573000" cy="95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/>
              <a:t>7</a:t>
            </a:r>
            <a:endParaRPr b="1" sz="5000"/>
          </a:p>
        </p:txBody>
      </p:sp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AA84F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8" name="Google Shape;108;p15"/>
          <p:cNvSpPr txBox="1"/>
          <p:nvPr>
            <p:ph type="title"/>
          </p:nvPr>
        </p:nvSpPr>
        <p:spPr>
          <a:xfrm>
            <a:off x="457200" y="542750"/>
            <a:ext cx="8229600" cy="766800"/>
          </a:xfrm>
          <a:prstGeom prst="rect">
            <a:avLst/>
          </a:prstGeom>
          <a:solidFill>
            <a:srgbClr val="FFFFFF">
              <a:alpha val="6941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4400">
                <a:latin typeface="Cambria"/>
                <a:ea typeface="Cambria"/>
                <a:cs typeface="Cambria"/>
                <a:sym typeface="Cambria"/>
              </a:rPr>
              <a:t>What is Peatland?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09" name="Google Shape;10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75841"/>
            <a:ext cx="9144001" cy="5145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5"/>
          <p:cNvPicPr preferRelativeResize="0"/>
          <p:nvPr/>
        </p:nvPicPr>
        <p:blipFill rotWithShape="1">
          <a:blip r:embed="rId4">
            <a:alphaModFix/>
          </a:blip>
          <a:srcRect b="80971" l="1842" r="83783" t="10506"/>
          <a:stretch/>
        </p:blipFill>
        <p:spPr>
          <a:xfrm>
            <a:off x="7829700" y="6283325"/>
            <a:ext cx="1314300" cy="43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6857998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14" name="Google Shape;314;p42"/>
          <p:cNvSpPr txBox="1"/>
          <p:nvPr/>
        </p:nvSpPr>
        <p:spPr>
          <a:xfrm>
            <a:off x="353850" y="404400"/>
            <a:ext cx="539100" cy="95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/>
              <a:t>8</a:t>
            </a:r>
            <a:endParaRPr b="1" sz="5000"/>
          </a:p>
        </p:txBody>
      </p:sp>
    </p:spTree>
  </p:cSld>
  <p:clrMapOvr>
    <a:masterClrMapping/>
  </p:clrMapOvr>
  <p:transition spd="slow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50" y="407150"/>
            <a:ext cx="9061100" cy="604370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1" name="Google Shape;321;p43"/>
          <p:cNvSpPr txBox="1"/>
          <p:nvPr/>
        </p:nvSpPr>
        <p:spPr>
          <a:xfrm>
            <a:off x="353850" y="404400"/>
            <a:ext cx="539100" cy="95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/>
              <a:t>9</a:t>
            </a:r>
            <a:endParaRPr b="1" sz="5000"/>
          </a:p>
        </p:txBody>
      </p:sp>
    </p:spTree>
  </p:cSld>
  <p:clrMapOvr>
    <a:masterClrMapping/>
  </p:clrMapOvr>
  <p:transition spd="slow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88" y="35538"/>
            <a:ext cx="9049226" cy="6786924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8" name="Google Shape;328;p44"/>
          <p:cNvSpPr txBox="1"/>
          <p:nvPr/>
        </p:nvSpPr>
        <p:spPr>
          <a:xfrm>
            <a:off x="353850" y="404400"/>
            <a:ext cx="943500" cy="95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/>
              <a:t>10</a:t>
            </a:r>
            <a:endParaRPr b="1" sz="5000"/>
          </a:p>
        </p:txBody>
      </p:sp>
    </p:spTree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6"/>
          <p:cNvPicPr preferRelativeResize="0"/>
          <p:nvPr/>
        </p:nvPicPr>
        <p:blipFill rotWithShape="1">
          <a:blip r:embed="rId3">
            <a:alphaModFix/>
          </a:blip>
          <a:srcRect b="0" l="5875" r="5234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6"/>
          <p:cNvSpPr txBox="1"/>
          <p:nvPr>
            <p:ph type="title"/>
          </p:nvPr>
        </p:nvSpPr>
        <p:spPr>
          <a:xfrm>
            <a:off x="457200" y="413125"/>
            <a:ext cx="8229600" cy="715800"/>
          </a:xfrm>
          <a:prstGeom prst="rect">
            <a:avLst/>
          </a:prstGeom>
          <a:solidFill>
            <a:srgbClr val="FFFFFF">
              <a:alpha val="6941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4400">
                <a:latin typeface="Cambria"/>
                <a:ea typeface="Cambria"/>
                <a:cs typeface="Cambria"/>
                <a:sym typeface="Cambria"/>
              </a:rPr>
              <a:t>Bogs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18" name="Google Shape;11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5625" y="1488550"/>
            <a:ext cx="2751176" cy="3668224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9" name="Google Shape;119;p16"/>
          <p:cNvSpPr txBox="1"/>
          <p:nvPr/>
        </p:nvSpPr>
        <p:spPr>
          <a:xfrm>
            <a:off x="5935563" y="4571775"/>
            <a:ext cx="2751300" cy="585000"/>
          </a:xfrm>
          <a:prstGeom prst="rect">
            <a:avLst/>
          </a:prstGeom>
          <a:solidFill>
            <a:srgbClr val="FFFFFF">
              <a:alpha val="6941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/>
              <a:t>Sphagnum Moss</a:t>
            </a:r>
            <a:endParaRPr sz="2600"/>
          </a:p>
        </p:txBody>
      </p:sp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/>
          <p:nvPr>
            <p:ph type="title"/>
          </p:nvPr>
        </p:nvSpPr>
        <p:spPr>
          <a:xfrm>
            <a:off x="457200" y="365300"/>
            <a:ext cx="8229600" cy="654000"/>
          </a:xfrm>
          <a:prstGeom prst="rect">
            <a:avLst/>
          </a:prstGeom>
          <a:solidFill>
            <a:srgbClr val="FFFFFF">
              <a:alpha val="6941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4400">
                <a:latin typeface="Cambria"/>
                <a:ea typeface="Cambria"/>
                <a:cs typeface="Cambria"/>
                <a:sym typeface="Cambria"/>
              </a:rPr>
              <a:t>Fens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8"/>
          <p:cNvSpPr txBox="1"/>
          <p:nvPr>
            <p:ph idx="12" type="sldNum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8"/>
          <p:cNvSpPr txBox="1"/>
          <p:nvPr>
            <p:ph type="title"/>
          </p:nvPr>
        </p:nvSpPr>
        <p:spPr>
          <a:xfrm>
            <a:off x="457200" y="388850"/>
            <a:ext cx="8229600" cy="723300"/>
          </a:xfrm>
          <a:prstGeom prst="rect">
            <a:avLst/>
          </a:prstGeom>
          <a:solidFill>
            <a:srgbClr val="FFFFFF">
              <a:alpha val="6941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4400">
                <a:latin typeface="Cambria"/>
                <a:ea typeface="Cambria"/>
                <a:cs typeface="Cambria"/>
                <a:sym typeface="Cambria"/>
              </a:rPr>
              <a:t>Swamps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4" name="Google Shape;134;p18"/>
          <p:cNvSpPr txBox="1"/>
          <p:nvPr/>
        </p:nvSpPr>
        <p:spPr>
          <a:xfrm>
            <a:off x="6344100" y="6492900"/>
            <a:ext cx="2799900" cy="365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Picture Ducks Unlimited Canada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9"/>
          <p:cNvSpPr txBox="1"/>
          <p:nvPr>
            <p:ph type="title"/>
          </p:nvPr>
        </p:nvSpPr>
        <p:spPr>
          <a:xfrm>
            <a:off x="457200" y="307075"/>
            <a:ext cx="8229600" cy="567600"/>
          </a:xfrm>
          <a:prstGeom prst="rect">
            <a:avLst/>
          </a:prstGeom>
          <a:solidFill>
            <a:srgbClr val="FFFFFF">
              <a:alpha val="6941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4400">
                <a:latin typeface="Cambria"/>
                <a:ea typeface="Cambria"/>
                <a:cs typeface="Cambria"/>
                <a:sym typeface="Cambria"/>
              </a:rPr>
              <a:t>Marshes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2" name="Google Shape;142;p19"/>
          <p:cNvSpPr txBox="1"/>
          <p:nvPr/>
        </p:nvSpPr>
        <p:spPr>
          <a:xfrm>
            <a:off x="6308100" y="6492900"/>
            <a:ext cx="28358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Picture Ducks Unlimited Canada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0"/>
          <p:cNvSpPr txBox="1"/>
          <p:nvPr>
            <p:ph type="title"/>
          </p:nvPr>
        </p:nvSpPr>
        <p:spPr>
          <a:xfrm>
            <a:off x="457200" y="307075"/>
            <a:ext cx="8229600" cy="754500"/>
          </a:xfrm>
          <a:prstGeom prst="rect">
            <a:avLst/>
          </a:prstGeom>
          <a:solidFill>
            <a:srgbClr val="FFFFFF">
              <a:alpha val="6941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4400">
                <a:latin typeface="Cambria"/>
                <a:ea typeface="Cambria"/>
                <a:cs typeface="Cambria"/>
                <a:sym typeface="Cambria"/>
              </a:rPr>
              <a:t>Shallow Open Water (Pond)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9" name="Google Shape;149;p20"/>
          <p:cNvSpPr txBox="1"/>
          <p:nvPr/>
        </p:nvSpPr>
        <p:spPr>
          <a:xfrm>
            <a:off x="6296400" y="6492900"/>
            <a:ext cx="2847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Picture Ducks Unlimited Canada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1"/>
          <p:cNvSpPr txBox="1"/>
          <p:nvPr>
            <p:ph type="title"/>
          </p:nvPr>
        </p:nvSpPr>
        <p:spPr>
          <a:xfrm>
            <a:off x="600900" y="2656200"/>
            <a:ext cx="7942200" cy="772800"/>
          </a:xfrm>
          <a:prstGeom prst="rect">
            <a:avLst/>
          </a:prstGeom>
          <a:solidFill>
            <a:srgbClr val="FFFFFF">
              <a:alpha val="6941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4400">
                <a:latin typeface="Cambria"/>
                <a:ea typeface="Cambria"/>
                <a:cs typeface="Cambria"/>
                <a:sym typeface="Cambria"/>
              </a:rPr>
              <a:t>W</a:t>
            </a:r>
            <a:r>
              <a:rPr i="0" lang="en-US" sz="44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etlands </a:t>
            </a:r>
            <a:r>
              <a:rPr lang="en-US" sz="4400">
                <a:latin typeface="Cambria"/>
                <a:ea typeface="Cambria"/>
                <a:cs typeface="Cambria"/>
                <a:sym typeface="Cambria"/>
              </a:rPr>
              <a:t>H</a:t>
            </a:r>
            <a:r>
              <a:rPr i="0" lang="en-US" sz="44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ave Many </a:t>
            </a:r>
            <a:r>
              <a:rPr lang="en-US" sz="4400">
                <a:latin typeface="Cambria"/>
                <a:ea typeface="Cambria"/>
                <a:cs typeface="Cambria"/>
                <a:sym typeface="Cambria"/>
              </a:rPr>
              <a:t>V</a:t>
            </a:r>
            <a:r>
              <a:rPr i="0" lang="en-US" sz="44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alues</a:t>
            </a:r>
            <a:r>
              <a:rPr lang="en-US" sz="4400">
                <a:latin typeface="Cambria"/>
                <a:ea typeface="Cambria"/>
                <a:cs typeface="Cambria"/>
                <a:sym typeface="Cambria"/>
              </a:rPr>
              <a:t>!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